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4"/>
    <p:sldMasterId id="2147483731" r:id="rId5"/>
    <p:sldMasterId id="2147483752" r:id="rId6"/>
  </p:sldMasterIdLst>
  <p:notesMasterIdLst>
    <p:notesMasterId r:id="rId16"/>
  </p:notesMasterIdLst>
  <p:handoutMasterIdLst>
    <p:handoutMasterId r:id="rId17"/>
  </p:handoutMasterIdLst>
  <p:sldIdLst>
    <p:sldId id="819" r:id="rId7"/>
    <p:sldId id="840" r:id="rId8"/>
    <p:sldId id="829" r:id="rId9"/>
    <p:sldId id="825" r:id="rId10"/>
    <p:sldId id="834" r:id="rId11"/>
    <p:sldId id="837" r:id="rId12"/>
    <p:sldId id="838" r:id="rId13"/>
    <p:sldId id="839" r:id="rId14"/>
    <p:sldId id="83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B0D417D-6358-9E56-EF18-DB5AAFBC1BBE}" name="Zeigenfuse, Emily" initials="EZ" userId="S::EZeigenfuse@projecthope.org::e7dfcae4-b867-4c32-aedf-b0a183d6105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8289"/>
    <a:srgbClr val="195772"/>
    <a:srgbClr val="E30613"/>
    <a:srgbClr val="EF64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589"/>
  </p:normalViewPr>
  <p:slideViewPr>
    <p:cSldViewPr snapToGrid="0">
      <p:cViewPr varScale="1">
        <p:scale>
          <a:sx n="91" d="100"/>
          <a:sy n="91" d="100"/>
        </p:scale>
        <p:origin x="216" y="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8/10/relationships/authors" Target="author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E4A75B-9EBB-4346-BB76-C926546A85F5}" type="doc">
      <dgm:prSet loTypeId="urn:microsoft.com/office/officeart/2018/2/layout/IconCircleList" loCatId="icon" qsTypeId="urn:microsoft.com/office/officeart/2005/8/quickstyle/simple1#12" qsCatId="simple" csTypeId="urn:microsoft.com/office/officeart/2005/8/colors/accent2_2#2" csCatId="accent2" phldr="1"/>
      <dgm:spPr/>
      <dgm:t>
        <a:bodyPr/>
        <a:lstStyle/>
        <a:p>
          <a:endParaRPr lang="en-US"/>
        </a:p>
      </dgm:t>
    </dgm:pt>
    <dgm:pt modelId="{AA4EBDBF-F8C6-4A11-B920-99F0EE9CDFA8}">
      <dgm:prSet custT="1"/>
      <dgm:spPr/>
      <dgm:t>
        <a:bodyPr/>
        <a:lstStyle/>
        <a:p>
          <a:r>
            <a:rPr lang="en-US" sz="2000" dirty="0"/>
            <a:t>Improved Transparency</a:t>
          </a:r>
        </a:p>
      </dgm:t>
    </dgm:pt>
    <dgm:pt modelId="{259C2CD8-D8C9-4BC0-A7D5-22C27BBC2BA5}" type="parTrans" cxnId="{C8158E45-37E3-4D94-B520-977368A130C8}">
      <dgm:prSet/>
      <dgm:spPr/>
      <dgm:t>
        <a:bodyPr/>
        <a:lstStyle/>
        <a:p>
          <a:endParaRPr lang="en-US" sz="2000"/>
        </a:p>
      </dgm:t>
    </dgm:pt>
    <dgm:pt modelId="{DB98404A-2E81-486D-8B80-F6DC9200CCB9}" type="sibTrans" cxnId="{C8158E45-37E3-4D94-B520-977368A130C8}">
      <dgm:prSet/>
      <dgm:spPr/>
      <dgm:t>
        <a:bodyPr/>
        <a:lstStyle/>
        <a:p>
          <a:endParaRPr lang="en-US" sz="2000"/>
        </a:p>
      </dgm:t>
    </dgm:pt>
    <dgm:pt modelId="{37AD85B4-A88A-4AB0-8B22-C640D3E53F16}">
      <dgm:prSet custT="1"/>
      <dgm:spPr/>
      <dgm:t>
        <a:bodyPr/>
        <a:lstStyle/>
        <a:p>
          <a:r>
            <a:rPr lang="en-US" sz="2000" dirty="0"/>
            <a:t>Regulation of Business Practices or Fiduciary Duty</a:t>
          </a:r>
        </a:p>
      </dgm:t>
    </dgm:pt>
    <dgm:pt modelId="{74DA2002-4E68-48FC-8692-BE727BD95D68}" type="parTrans" cxnId="{C39C1287-858D-491E-955D-8588BA31EC28}">
      <dgm:prSet/>
      <dgm:spPr/>
      <dgm:t>
        <a:bodyPr/>
        <a:lstStyle/>
        <a:p>
          <a:endParaRPr lang="en-US" sz="2000"/>
        </a:p>
      </dgm:t>
    </dgm:pt>
    <dgm:pt modelId="{5D003E9F-E0EA-4802-9F35-363C189D2DED}" type="sibTrans" cxnId="{C39C1287-858D-491E-955D-8588BA31EC28}">
      <dgm:prSet/>
      <dgm:spPr/>
      <dgm:t>
        <a:bodyPr/>
        <a:lstStyle/>
        <a:p>
          <a:endParaRPr lang="en-US" sz="2000"/>
        </a:p>
      </dgm:t>
    </dgm:pt>
    <dgm:pt modelId="{D684B4FC-227B-4D25-9A9A-A93F50BF4170}">
      <dgm:prSet custT="1"/>
      <dgm:spPr/>
      <dgm:t>
        <a:bodyPr/>
        <a:lstStyle/>
        <a:p>
          <a:r>
            <a:rPr lang="en-US" sz="2000"/>
            <a:t>Restrictions on Specific Contract Provisions</a:t>
          </a:r>
        </a:p>
      </dgm:t>
    </dgm:pt>
    <dgm:pt modelId="{CA366143-3C66-4A70-8280-F467DBE4174D}" type="parTrans" cxnId="{0B763C6C-A732-4704-907B-0675F6101809}">
      <dgm:prSet/>
      <dgm:spPr/>
      <dgm:t>
        <a:bodyPr/>
        <a:lstStyle/>
        <a:p>
          <a:endParaRPr lang="en-US" sz="2000"/>
        </a:p>
      </dgm:t>
    </dgm:pt>
    <dgm:pt modelId="{96CC23F8-E704-41C0-A869-322284CA8937}" type="sibTrans" cxnId="{0B763C6C-A732-4704-907B-0675F6101809}">
      <dgm:prSet/>
      <dgm:spPr/>
      <dgm:t>
        <a:bodyPr/>
        <a:lstStyle/>
        <a:p>
          <a:endParaRPr lang="en-US" sz="2000"/>
        </a:p>
      </dgm:t>
    </dgm:pt>
    <dgm:pt modelId="{7249705E-AA03-495B-AD75-7D821805FA33}">
      <dgm:prSet custT="1"/>
      <dgm:spPr/>
      <dgm:t>
        <a:bodyPr/>
        <a:lstStyle/>
        <a:p>
          <a:r>
            <a:rPr lang="en-US" sz="2000" dirty="0"/>
            <a:t>Increased Antitrust Oversight and Enforcement</a:t>
          </a:r>
        </a:p>
      </dgm:t>
    </dgm:pt>
    <dgm:pt modelId="{15AF673C-6973-4085-B3CE-91218302B9E1}" type="parTrans" cxnId="{82A9E243-DEDB-4A53-A293-3ED657E2AB67}">
      <dgm:prSet/>
      <dgm:spPr/>
      <dgm:t>
        <a:bodyPr/>
        <a:lstStyle/>
        <a:p>
          <a:endParaRPr lang="en-US" sz="2000"/>
        </a:p>
      </dgm:t>
    </dgm:pt>
    <dgm:pt modelId="{235CE72E-06CF-4004-B4FD-C687B334CB29}" type="sibTrans" cxnId="{82A9E243-DEDB-4A53-A293-3ED657E2AB67}">
      <dgm:prSet/>
      <dgm:spPr/>
      <dgm:t>
        <a:bodyPr/>
        <a:lstStyle/>
        <a:p>
          <a:endParaRPr lang="en-US" sz="2000"/>
        </a:p>
      </dgm:t>
    </dgm:pt>
    <dgm:pt modelId="{6391451E-6608-4C11-A688-FB31D770DB04}">
      <dgm:prSet custT="1"/>
      <dgm:spPr/>
      <dgm:t>
        <a:bodyPr/>
        <a:lstStyle/>
        <a:p>
          <a:r>
            <a:rPr lang="en-US" sz="2000" dirty="0"/>
            <a:t>Price Restrictions</a:t>
          </a:r>
        </a:p>
      </dgm:t>
    </dgm:pt>
    <dgm:pt modelId="{D92DCF93-4AD2-4185-93CD-0AA99F09AD82}" type="parTrans" cxnId="{8545E746-9DB0-4A84-885F-FCF3B8C56670}">
      <dgm:prSet/>
      <dgm:spPr/>
      <dgm:t>
        <a:bodyPr/>
        <a:lstStyle/>
        <a:p>
          <a:endParaRPr lang="en-US" sz="2000"/>
        </a:p>
      </dgm:t>
    </dgm:pt>
    <dgm:pt modelId="{E2D36028-396A-4F0D-B95C-8DADA3118CE5}" type="sibTrans" cxnId="{8545E746-9DB0-4A84-885F-FCF3B8C56670}">
      <dgm:prSet/>
      <dgm:spPr/>
      <dgm:t>
        <a:bodyPr/>
        <a:lstStyle/>
        <a:p>
          <a:endParaRPr lang="en-US" sz="2000"/>
        </a:p>
      </dgm:t>
    </dgm:pt>
    <dgm:pt modelId="{9FB91A78-990D-4590-A109-82D1A1B56341}" type="pres">
      <dgm:prSet presAssocID="{14E4A75B-9EBB-4346-BB76-C926546A85F5}" presName="root" presStyleCnt="0">
        <dgm:presLayoutVars>
          <dgm:dir/>
          <dgm:resizeHandles val="exact"/>
        </dgm:presLayoutVars>
      </dgm:prSet>
      <dgm:spPr/>
    </dgm:pt>
    <dgm:pt modelId="{ABC5E11A-AB65-43B4-8A9C-881B62636D7B}" type="pres">
      <dgm:prSet presAssocID="{14E4A75B-9EBB-4346-BB76-C926546A85F5}" presName="container" presStyleCnt="0">
        <dgm:presLayoutVars>
          <dgm:dir/>
          <dgm:resizeHandles val="exact"/>
        </dgm:presLayoutVars>
      </dgm:prSet>
      <dgm:spPr/>
    </dgm:pt>
    <dgm:pt modelId="{8C92BDA5-C67F-4515-A996-5956E6730331}" type="pres">
      <dgm:prSet presAssocID="{AA4EBDBF-F8C6-4A11-B920-99F0EE9CDFA8}" presName="compNode" presStyleCnt="0"/>
      <dgm:spPr/>
    </dgm:pt>
    <dgm:pt modelId="{82DB2597-CB1F-4846-B577-FD8A5E868884}" type="pres">
      <dgm:prSet presAssocID="{AA4EBDBF-F8C6-4A11-B920-99F0EE9CDFA8}" presName="iconBgRect" presStyleLbl="bgShp" presStyleIdx="0" presStyleCnt="5"/>
      <dgm:spPr/>
    </dgm:pt>
    <dgm:pt modelId="{23E2C2F5-B05D-49CF-A40A-B85B89CE11FB}" type="pres">
      <dgm:prSet presAssocID="{AA4EBDBF-F8C6-4A11-B920-99F0EE9CDFA8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54E7815B-6D4D-465D-94A0-44A17C1740A8}" type="pres">
      <dgm:prSet presAssocID="{AA4EBDBF-F8C6-4A11-B920-99F0EE9CDFA8}" presName="spaceRect" presStyleCnt="0"/>
      <dgm:spPr/>
    </dgm:pt>
    <dgm:pt modelId="{59A99B54-1BF0-4DE0-9715-4D5716FD152D}" type="pres">
      <dgm:prSet presAssocID="{AA4EBDBF-F8C6-4A11-B920-99F0EE9CDFA8}" presName="textRect" presStyleLbl="revTx" presStyleIdx="0" presStyleCnt="5">
        <dgm:presLayoutVars>
          <dgm:chMax val="1"/>
          <dgm:chPref val="1"/>
        </dgm:presLayoutVars>
      </dgm:prSet>
      <dgm:spPr/>
    </dgm:pt>
    <dgm:pt modelId="{C382BCC2-1C70-4636-8D3E-13B1E63E4F8F}" type="pres">
      <dgm:prSet presAssocID="{DB98404A-2E81-486D-8B80-F6DC9200CCB9}" presName="sibTrans" presStyleLbl="sibTrans2D1" presStyleIdx="0" presStyleCnt="0"/>
      <dgm:spPr/>
    </dgm:pt>
    <dgm:pt modelId="{3697F805-DB92-47F2-9E89-3EFE501DA48C}" type="pres">
      <dgm:prSet presAssocID="{37AD85B4-A88A-4AB0-8B22-C640D3E53F16}" presName="compNode" presStyleCnt="0"/>
      <dgm:spPr/>
    </dgm:pt>
    <dgm:pt modelId="{986883D1-27EC-4DE8-A781-71D10CC5977C}" type="pres">
      <dgm:prSet presAssocID="{37AD85B4-A88A-4AB0-8B22-C640D3E53F16}" presName="iconBgRect" presStyleLbl="bgShp" presStyleIdx="1" presStyleCnt="5"/>
      <dgm:spPr/>
    </dgm:pt>
    <dgm:pt modelId="{A6F82434-827A-481A-88BC-67C56D3BF7C1}" type="pres">
      <dgm:prSet presAssocID="{37AD85B4-A88A-4AB0-8B22-C640D3E53F16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AB7121BE-1453-4A44-A20D-774EF97944B3}" type="pres">
      <dgm:prSet presAssocID="{37AD85B4-A88A-4AB0-8B22-C640D3E53F16}" presName="spaceRect" presStyleCnt="0"/>
      <dgm:spPr/>
    </dgm:pt>
    <dgm:pt modelId="{CC83DC87-B4C9-4D96-9139-9311FDAFEEA2}" type="pres">
      <dgm:prSet presAssocID="{37AD85B4-A88A-4AB0-8B22-C640D3E53F16}" presName="textRect" presStyleLbl="revTx" presStyleIdx="1" presStyleCnt="5">
        <dgm:presLayoutVars>
          <dgm:chMax val="1"/>
          <dgm:chPref val="1"/>
        </dgm:presLayoutVars>
      </dgm:prSet>
      <dgm:spPr/>
    </dgm:pt>
    <dgm:pt modelId="{1541FB45-4E24-4A1B-9886-49D1581DBD93}" type="pres">
      <dgm:prSet presAssocID="{5D003E9F-E0EA-4802-9F35-363C189D2DED}" presName="sibTrans" presStyleLbl="sibTrans2D1" presStyleIdx="0" presStyleCnt="0"/>
      <dgm:spPr/>
    </dgm:pt>
    <dgm:pt modelId="{E93D52C6-E65B-47A1-872F-E502BC732929}" type="pres">
      <dgm:prSet presAssocID="{D684B4FC-227B-4D25-9A9A-A93F50BF4170}" presName="compNode" presStyleCnt="0"/>
      <dgm:spPr/>
    </dgm:pt>
    <dgm:pt modelId="{88E4D955-CA99-4F5A-A2A4-6E2B9D0AC1F6}" type="pres">
      <dgm:prSet presAssocID="{D684B4FC-227B-4D25-9A9A-A93F50BF4170}" presName="iconBgRect" presStyleLbl="bgShp" presStyleIdx="2" presStyleCnt="5"/>
      <dgm:spPr/>
    </dgm:pt>
    <dgm:pt modelId="{32AF7A1A-06D6-4C71-B7E9-501964082F99}" type="pres">
      <dgm:prSet presAssocID="{D684B4FC-227B-4D25-9A9A-A93F50BF4170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1C4F7B94-8BF8-47AC-81D9-B11F81F9F326}" type="pres">
      <dgm:prSet presAssocID="{D684B4FC-227B-4D25-9A9A-A93F50BF4170}" presName="spaceRect" presStyleCnt="0"/>
      <dgm:spPr/>
    </dgm:pt>
    <dgm:pt modelId="{6DD95FED-34B1-4628-8AEA-5330C22C662D}" type="pres">
      <dgm:prSet presAssocID="{D684B4FC-227B-4D25-9A9A-A93F50BF4170}" presName="textRect" presStyleLbl="revTx" presStyleIdx="2" presStyleCnt="5">
        <dgm:presLayoutVars>
          <dgm:chMax val="1"/>
          <dgm:chPref val="1"/>
        </dgm:presLayoutVars>
      </dgm:prSet>
      <dgm:spPr/>
    </dgm:pt>
    <dgm:pt modelId="{46CB27AE-7430-4380-B893-584CA7811840}" type="pres">
      <dgm:prSet presAssocID="{96CC23F8-E704-41C0-A869-322284CA8937}" presName="sibTrans" presStyleLbl="sibTrans2D1" presStyleIdx="0" presStyleCnt="0"/>
      <dgm:spPr/>
    </dgm:pt>
    <dgm:pt modelId="{7F46AAAF-CF32-45FA-A91C-A340565F729B}" type="pres">
      <dgm:prSet presAssocID="{7249705E-AA03-495B-AD75-7D821805FA33}" presName="compNode" presStyleCnt="0"/>
      <dgm:spPr/>
    </dgm:pt>
    <dgm:pt modelId="{DD70E8C2-1564-4A36-91D1-13BCDDB47CEA}" type="pres">
      <dgm:prSet presAssocID="{7249705E-AA03-495B-AD75-7D821805FA33}" presName="iconBgRect" presStyleLbl="bgShp" presStyleIdx="3" presStyleCnt="5" custLinFactX="98468" custLinFactNeighborX="100000"/>
      <dgm:spPr/>
    </dgm:pt>
    <dgm:pt modelId="{C501EB05-5AF9-4928-83C7-BCE004C191FE}" type="pres">
      <dgm:prSet presAssocID="{7249705E-AA03-495B-AD75-7D821805FA33}" presName="iconRect" presStyleLbl="node1" presStyleIdx="3" presStyleCnt="5" custLinFactX="142213" custLinFactNeighborX="200000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4ED46230-E68D-49A3-9EA4-F9961E2E3406}" type="pres">
      <dgm:prSet presAssocID="{7249705E-AA03-495B-AD75-7D821805FA33}" presName="spaceRect" presStyleCnt="0"/>
      <dgm:spPr/>
    </dgm:pt>
    <dgm:pt modelId="{BF32D67C-3642-4AB5-B87F-397896941FFC}" type="pres">
      <dgm:prSet presAssocID="{7249705E-AA03-495B-AD75-7D821805FA33}" presName="textRect" presStyleLbl="revTx" presStyleIdx="3" presStyleCnt="5" custLinFactNeighborX="84249">
        <dgm:presLayoutVars>
          <dgm:chMax val="1"/>
          <dgm:chPref val="1"/>
        </dgm:presLayoutVars>
      </dgm:prSet>
      <dgm:spPr/>
    </dgm:pt>
    <dgm:pt modelId="{FBF39A9A-B2C2-4DB4-8FB3-B4BC5F52E92B}" type="pres">
      <dgm:prSet presAssocID="{235CE72E-06CF-4004-B4FD-C687B334CB29}" presName="sibTrans" presStyleLbl="sibTrans2D1" presStyleIdx="0" presStyleCnt="0"/>
      <dgm:spPr/>
    </dgm:pt>
    <dgm:pt modelId="{1529A497-F501-4955-8E17-2CD36F329F43}" type="pres">
      <dgm:prSet presAssocID="{6391451E-6608-4C11-A688-FB31D770DB04}" presName="compNode" presStyleCnt="0"/>
      <dgm:spPr/>
    </dgm:pt>
    <dgm:pt modelId="{EEA4E4F6-4118-4472-BF3C-B848C5C3F5F5}" type="pres">
      <dgm:prSet presAssocID="{6391451E-6608-4C11-A688-FB31D770DB04}" presName="iconBgRect" presStyleLbl="bgShp" presStyleIdx="4" presStyleCnt="5" custLinFactX="100000" custLinFactNeighborX="121712"/>
      <dgm:spPr/>
    </dgm:pt>
    <dgm:pt modelId="{E48ECE7A-9341-43BD-8683-AD07EA66BB81}" type="pres">
      <dgm:prSet presAssocID="{6391451E-6608-4C11-A688-FB31D770DB04}" presName="iconRect" presStyleLbl="node1" presStyleIdx="4" presStyleCnt="5" custLinFactX="182292" custLinFactNeighborX="200000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9E91D2E6-22C9-45B6-99E2-C223FA0089F7}" type="pres">
      <dgm:prSet presAssocID="{6391451E-6608-4C11-A688-FB31D770DB04}" presName="spaceRect" presStyleCnt="0"/>
      <dgm:spPr/>
    </dgm:pt>
    <dgm:pt modelId="{E8A2DB25-9B85-4658-91D5-B049C0482B87}" type="pres">
      <dgm:prSet presAssocID="{6391451E-6608-4C11-A688-FB31D770DB04}" presName="textRect" presStyleLbl="revTx" presStyleIdx="4" presStyleCnt="5" custLinFactNeighborX="94116">
        <dgm:presLayoutVars>
          <dgm:chMax val="1"/>
          <dgm:chPref val="1"/>
        </dgm:presLayoutVars>
      </dgm:prSet>
      <dgm:spPr/>
    </dgm:pt>
  </dgm:ptLst>
  <dgm:cxnLst>
    <dgm:cxn modelId="{82A9E243-DEDB-4A53-A293-3ED657E2AB67}" srcId="{14E4A75B-9EBB-4346-BB76-C926546A85F5}" destId="{7249705E-AA03-495B-AD75-7D821805FA33}" srcOrd="3" destOrd="0" parTransId="{15AF673C-6973-4085-B3CE-91218302B9E1}" sibTransId="{235CE72E-06CF-4004-B4FD-C687B334CB29}"/>
    <dgm:cxn modelId="{C8158E45-37E3-4D94-B520-977368A130C8}" srcId="{14E4A75B-9EBB-4346-BB76-C926546A85F5}" destId="{AA4EBDBF-F8C6-4A11-B920-99F0EE9CDFA8}" srcOrd="0" destOrd="0" parTransId="{259C2CD8-D8C9-4BC0-A7D5-22C27BBC2BA5}" sibTransId="{DB98404A-2E81-486D-8B80-F6DC9200CCB9}"/>
    <dgm:cxn modelId="{8545E746-9DB0-4A84-885F-FCF3B8C56670}" srcId="{14E4A75B-9EBB-4346-BB76-C926546A85F5}" destId="{6391451E-6608-4C11-A688-FB31D770DB04}" srcOrd="4" destOrd="0" parTransId="{D92DCF93-4AD2-4185-93CD-0AA99F09AD82}" sibTransId="{E2D36028-396A-4F0D-B95C-8DADA3118CE5}"/>
    <dgm:cxn modelId="{5D17FB5A-81E1-4C13-B163-5C92514DD667}" type="presOf" srcId="{6391451E-6608-4C11-A688-FB31D770DB04}" destId="{E8A2DB25-9B85-4658-91D5-B049C0482B87}" srcOrd="0" destOrd="0" presId="urn:microsoft.com/office/officeart/2018/2/layout/IconCircleList"/>
    <dgm:cxn modelId="{0B763C6C-A732-4704-907B-0675F6101809}" srcId="{14E4A75B-9EBB-4346-BB76-C926546A85F5}" destId="{D684B4FC-227B-4D25-9A9A-A93F50BF4170}" srcOrd="2" destOrd="0" parTransId="{CA366143-3C66-4A70-8280-F467DBE4174D}" sibTransId="{96CC23F8-E704-41C0-A869-322284CA8937}"/>
    <dgm:cxn modelId="{C39C1287-858D-491E-955D-8588BA31EC28}" srcId="{14E4A75B-9EBB-4346-BB76-C926546A85F5}" destId="{37AD85B4-A88A-4AB0-8B22-C640D3E53F16}" srcOrd="1" destOrd="0" parTransId="{74DA2002-4E68-48FC-8692-BE727BD95D68}" sibTransId="{5D003E9F-E0EA-4802-9F35-363C189D2DED}"/>
    <dgm:cxn modelId="{F1A12593-6BE2-4F03-A85D-1C4DA744A735}" type="presOf" srcId="{AA4EBDBF-F8C6-4A11-B920-99F0EE9CDFA8}" destId="{59A99B54-1BF0-4DE0-9715-4D5716FD152D}" srcOrd="0" destOrd="0" presId="urn:microsoft.com/office/officeart/2018/2/layout/IconCircleList"/>
    <dgm:cxn modelId="{05EE0595-3416-4498-B7FB-A9641C58D567}" type="presOf" srcId="{D684B4FC-227B-4D25-9A9A-A93F50BF4170}" destId="{6DD95FED-34B1-4628-8AEA-5330C22C662D}" srcOrd="0" destOrd="0" presId="urn:microsoft.com/office/officeart/2018/2/layout/IconCircleList"/>
    <dgm:cxn modelId="{C7F3019F-0A15-4B2D-B643-E7EC1C51F66D}" type="presOf" srcId="{14E4A75B-9EBB-4346-BB76-C926546A85F5}" destId="{9FB91A78-990D-4590-A109-82D1A1B56341}" srcOrd="0" destOrd="0" presId="urn:microsoft.com/office/officeart/2018/2/layout/IconCircleList"/>
    <dgm:cxn modelId="{C26E57A8-0E6E-465D-AF35-C8F2E7E8C4E5}" type="presOf" srcId="{7249705E-AA03-495B-AD75-7D821805FA33}" destId="{BF32D67C-3642-4AB5-B87F-397896941FFC}" srcOrd="0" destOrd="0" presId="urn:microsoft.com/office/officeart/2018/2/layout/IconCircleList"/>
    <dgm:cxn modelId="{3B014FC9-C0ED-4E38-B514-CB34B59E1D1F}" type="presOf" srcId="{DB98404A-2E81-486D-8B80-F6DC9200CCB9}" destId="{C382BCC2-1C70-4636-8D3E-13B1E63E4F8F}" srcOrd="0" destOrd="0" presId="urn:microsoft.com/office/officeart/2018/2/layout/IconCircleList"/>
    <dgm:cxn modelId="{AAC398CC-04E2-4CCF-A7BD-85D4552BF16D}" type="presOf" srcId="{5D003E9F-E0EA-4802-9F35-363C189D2DED}" destId="{1541FB45-4E24-4A1B-9886-49D1581DBD93}" srcOrd="0" destOrd="0" presId="urn:microsoft.com/office/officeart/2018/2/layout/IconCircleList"/>
    <dgm:cxn modelId="{B55B96D5-A4FA-4510-88D7-F7A59EC7F29C}" type="presOf" srcId="{235CE72E-06CF-4004-B4FD-C687B334CB29}" destId="{FBF39A9A-B2C2-4DB4-8FB3-B4BC5F52E92B}" srcOrd="0" destOrd="0" presId="urn:microsoft.com/office/officeart/2018/2/layout/IconCircleList"/>
    <dgm:cxn modelId="{577CC8EA-3062-4FF5-A0CB-A3227266F8CD}" type="presOf" srcId="{96CC23F8-E704-41C0-A869-322284CA8937}" destId="{46CB27AE-7430-4380-B893-584CA7811840}" srcOrd="0" destOrd="0" presId="urn:microsoft.com/office/officeart/2018/2/layout/IconCircleList"/>
    <dgm:cxn modelId="{AC21CBEA-2823-4C3D-9A5C-6FD7D4DC36D4}" type="presOf" srcId="{37AD85B4-A88A-4AB0-8B22-C640D3E53F16}" destId="{CC83DC87-B4C9-4D96-9139-9311FDAFEEA2}" srcOrd="0" destOrd="0" presId="urn:microsoft.com/office/officeart/2018/2/layout/IconCircleList"/>
    <dgm:cxn modelId="{B982473D-5E6A-4F6C-B5AE-518B0AEE1044}" type="presParOf" srcId="{9FB91A78-990D-4590-A109-82D1A1B56341}" destId="{ABC5E11A-AB65-43B4-8A9C-881B62636D7B}" srcOrd="0" destOrd="0" presId="urn:microsoft.com/office/officeart/2018/2/layout/IconCircleList"/>
    <dgm:cxn modelId="{7FA87246-E9AB-4A3D-B691-61998BFED7FA}" type="presParOf" srcId="{ABC5E11A-AB65-43B4-8A9C-881B62636D7B}" destId="{8C92BDA5-C67F-4515-A996-5956E6730331}" srcOrd="0" destOrd="0" presId="urn:microsoft.com/office/officeart/2018/2/layout/IconCircleList"/>
    <dgm:cxn modelId="{3F5432C4-8FC3-492C-B99F-CB287DFF3915}" type="presParOf" srcId="{8C92BDA5-C67F-4515-A996-5956E6730331}" destId="{82DB2597-CB1F-4846-B577-FD8A5E868884}" srcOrd="0" destOrd="0" presId="urn:microsoft.com/office/officeart/2018/2/layout/IconCircleList"/>
    <dgm:cxn modelId="{857FEBA8-9382-425C-9F30-5FFB8AA2323A}" type="presParOf" srcId="{8C92BDA5-C67F-4515-A996-5956E6730331}" destId="{23E2C2F5-B05D-49CF-A40A-B85B89CE11FB}" srcOrd="1" destOrd="0" presId="urn:microsoft.com/office/officeart/2018/2/layout/IconCircleList"/>
    <dgm:cxn modelId="{9392D089-9F07-4F4D-B828-8FF790144BB0}" type="presParOf" srcId="{8C92BDA5-C67F-4515-A996-5956E6730331}" destId="{54E7815B-6D4D-465D-94A0-44A17C1740A8}" srcOrd="2" destOrd="0" presId="urn:microsoft.com/office/officeart/2018/2/layout/IconCircleList"/>
    <dgm:cxn modelId="{D6BA25EF-FBF5-48E4-AAB7-D2375F493CF9}" type="presParOf" srcId="{8C92BDA5-C67F-4515-A996-5956E6730331}" destId="{59A99B54-1BF0-4DE0-9715-4D5716FD152D}" srcOrd="3" destOrd="0" presId="urn:microsoft.com/office/officeart/2018/2/layout/IconCircleList"/>
    <dgm:cxn modelId="{E1244820-32A1-4B1E-8D97-7DF726210359}" type="presParOf" srcId="{ABC5E11A-AB65-43B4-8A9C-881B62636D7B}" destId="{C382BCC2-1C70-4636-8D3E-13B1E63E4F8F}" srcOrd="1" destOrd="0" presId="urn:microsoft.com/office/officeart/2018/2/layout/IconCircleList"/>
    <dgm:cxn modelId="{144278D0-71ED-45C1-A844-76F59C9E277A}" type="presParOf" srcId="{ABC5E11A-AB65-43B4-8A9C-881B62636D7B}" destId="{3697F805-DB92-47F2-9E89-3EFE501DA48C}" srcOrd="2" destOrd="0" presId="urn:microsoft.com/office/officeart/2018/2/layout/IconCircleList"/>
    <dgm:cxn modelId="{4F428741-650E-4036-AE64-F3827EB4594C}" type="presParOf" srcId="{3697F805-DB92-47F2-9E89-3EFE501DA48C}" destId="{986883D1-27EC-4DE8-A781-71D10CC5977C}" srcOrd="0" destOrd="0" presId="urn:microsoft.com/office/officeart/2018/2/layout/IconCircleList"/>
    <dgm:cxn modelId="{AB1B26BF-8371-452F-8604-27FF02289475}" type="presParOf" srcId="{3697F805-DB92-47F2-9E89-3EFE501DA48C}" destId="{A6F82434-827A-481A-88BC-67C56D3BF7C1}" srcOrd="1" destOrd="0" presId="urn:microsoft.com/office/officeart/2018/2/layout/IconCircleList"/>
    <dgm:cxn modelId="{68E5A13A-3E10-47F1-B3DA-E4746C23B1CA}" type="presParOf" srcId="{3697F805-DB92-47F2-9E89-3EFE501DA48C}" destId="{AB7121BE-1453-4A44-A20D-774EF97944B3}" srcOrd="2" destOrd="0" presId="urn:microsoft.com/office/officeart/2018/2/layout/IconCircleList"/>
    <dgm:cxn modelId="{7C23D015-E92B-4FAE-978E-B303AC6A5CDC}" type="presParOf" srcId="{3697F805-DB92-47F2-9E89-3EFE501DA48C}" destId="{CC83DC87-B4C9-4D96-9139-9311FDAFEEA2}" srcOrd="3" destOrd="0" presId="urn:microsoft.com/office/officeart/2018/2/layout/IconCircleList"/>
    <dgm:cxn modelId="{45FE9BBE-367C-4A56-936D-47ACE1CDAFE6}" type="presParOf" srcId="{ABC5E11A-AB65-43B4-8A9C-881B62636D7B}" destId="{1541FB45-4E24-4A1B-9886-49D1581DBD93}" srcOrd="3" destOrd="0" presId="urn:microsoft.com/office/officeart/2018/2/layout/IconCircleList"/>
    <dgm:cxn modelId="{E245A31C-1242-46BD-993F-92D2DDEB97A6}" type="presParOf" srcId="{ABC5E11A-AB65-43B4-8A9C-881B62636D7B}" destId="{E93D52C6-E65B-47A1-872F-E502BC732929}" srcOrd="4" destOrd="0" presId="urn:microsoft.com/office/officeart/2018/2/layout/IconCircleList"/>
    <dgm:cxn modelId="{826F775E-7F16-4DB9-90BC-A4B24A52CC7B}" type="presParOf" srcId="{E93D52C6-E65B-47A1-872F-E502BC732929}" destId="{88E4D955-CA99-4F5A-A2A4-6E2B9D0AC1F6}" srcOrd="0" destOrd="0" presId="urn:microsoft.com/office/officeart/2018/2/layout/IconCircleList"/>
    <dgm:cxn modelId="{3476E391-9C44-4DF5-9E37-89E7EBCE36B4}" type="presParOf" srcId="{E93D52C6-E65B-47A1-872F-E502BC732929}" destId="{32AF7A1A-06D6-4C71-B7E9-501964082F99}" srcOrd="1" destOrd="0" presId="urn:microsoft.com/office/officeart/2018/2/layout/IconCircleList"/>
    <dgm:cxn modelId="{988618D2-E0EA-4D6A-92D6-F21B85E0DFBF}" type="presParOf" srcId="{E93D52C6-E65B-47A1-872F-E502BC732929}" destId="{1C4F7B94-8BF8-47AC-81D9-B11F81F9F326}" srcOrd="2" destOrd="0" presId="urn:microsoft.com/office/officeart/2018/2/layout/IconCircleList"/>
    <dgm:cxn modelId="{EFCA0C47-21D3-4923-8465-59DB24F9336E}" type="presParOf" srcId="{E93D52C6-E65B-47A1-872F-E502BC732929}" destId="{6DD95FED-34B1-4628-8AEA-5330C22C662D}" srcOrd="3" destOrd="0" presId="urn:microsoft.com/office/officeart/2018/2/layout/IconCircleList"/>
    <dgm:cxn modelId="{B9C294EA-3185-43BF-A6DD-ED681B5EF637}" type="presParOf" srcId="{ABC5E11A-AB65-43B4-8A9C-881B62636D7B}" destId="{46CB27AE-7430-4380-B893-584CA7811840}" srcOrd="5" destOrd="0" presId="urn:microsoft.com/office/officeart/2018/2/layout/IconCircleList"/>
    <dgm:cxn modelId="{0FB546F4-5894-4D64-8E11-D38239891F11}" type="presParOf" srcId="{ABC5E11A-AB65-43B4-8A9C-881B62636D7B}" destId="{7F46AAAF-CF32-45FA-A91C-A340565F729B}" srcOrd="6" destOrd="0" presId="urn:microsoft.com/office/officeart/2018/2/layout/IconCircleList"/>
    <dgm:cxn modelId="{BCAFF456-9B6A-4142-AF94-96A8A9B3CCFB}" type="presParOf" srcId="{7F46AAAF-CF32-45FA-A91C-A340565F729B}" destId="{DD70E8C2-1564-4A36-91D1-13BCDDB47CEA}" srcOrd="0" destOrd="0" presId="urn:microsoft.com/office/officeart/2018/2/layout/IconCircleList"/>
    <dgm:cxn modelId="{78B08765-6341-4332-A266-36CA716446BD}" type="presParOf" srcId="{7F46AAAF-CF32-45FA-A91C-A340565F729B}" destId="{C501EB05-5AF9-4928-83C7-BCE004C191FE}" srcOrd="1" destOrd="0" presId="urn:microsoft.com/office/officeart/2018/2/layout/IconCircleList"/>
    <dgm:cxn modelId="{520F458A-51F8-4AF2-AAC7-BD2D2F071727}" type="presParOf" srcId="{7F46AAAF-CF32-45FA-A91C-A340565F729B}" destId="{4ED46230-E68D-49A3-9EA4-F9961E2E3406}" srcOrd="2" destOrd="0" presId="urn:microsoft.com/office/officeart/2018/2/layout/IconCircleList"/>
    <dgm:cxn modelId="{2F167E0B-BF95-41D3-8EDB-45BDB3B88448}" type="presParOf" srcId="{7F46AAAF-CF32-45FA-A91C-A340565F729B}" destId="{BF32D67C-3642-4AB5-B87F-397896941FFC}" srcOrd="3" destOrd="0" presId="urn:microsoft.com/office/officeart/2018/2/layout/IconCircleList"/>
    <dgm:cxn modelId="{2CAB8FE1-A77C-47E3-82E6-15972CA75368}" type="presParOf" srcId="{ABC5E11A-AB65-43B4-8A9C-881B62636D7B}" destId="{FBF39A9A-B2C2-4DB4-8FB3-B4BC5F52E92B}" srcOrd="7" destOrd="0" presId="urn:microsoft.com/office/officeart/2018/2/layout/IconCircleList"/>
    <dgm:cxn modelId="{F3D42143-FC93-496D-9E7B-98B4712783CB}" type="presParOf" srcId="{ABC5E11A-AB65-43B4-8A9C-881B62636D7B}" destId="{1529A497-F501-4955-8E17-2CD36F329F43}" srcOrd="8" destOrd="0" presId="urn:microsoft.com/office/officeart/2018/2/layout/IconCircleList"/>
    <dgm:cxn modelId="{BB529F28-6200-4A41-8E24-49BBE7C0D0C3}" type="presParOf" srcId="{1529A497-F501-4955-8E17-2CD36F329F43}" destId="{EEA4E4F6-4118-4472-BF3C-B848C5C3F5F5}" srcOrd="0" destOrd="0" presId="urn:microsoft.com/office/officeart/2018/2/layout/IconCircleList"/>
    <dgm:cxn modelId="{9AF96923-1CB7-4F92-9FFE-110934CA5653}" type="presParOf" srcId="{1529A497-F501-4955-8E17-2CD36F329F43}" destId="{E48ECE7A-9341-43BD-8683-AD07EA66BB81}" srcOrd="1" destOrd="0" presId="urn:microsoft.com/office/officeart/2018/2/layout/IconCircleList"/>
    <dgm:cxn modelId="{7B23D80C-684F-4019-B694-6F541F6525D3}" type="presParOf" srcId="{1529A497-F501-4955-8E17-2CD36F329F43}" destId="{9E91D2E6-22C9-45B6-99E2-C223FA0089F7}" srcOrd="2" destOrd="0" presId="urn:microsoft.com/office/officeart/2018/2/layout/IconCircleList"/>
    <dgm:cxn modelId="{77FEDF80-0B7F-484F-B644-B0E1F581A003}" type="presParOf" srcId="{1529A497-F501-4955-8E17-2CD36F329F43}" destId="{E8A2DB25-9B85-4658-91D5-B049C0482B87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DB2597-CB1F-4846-B577-FD8A5E868884}">
      <dsp:nvSpPr>
        <dsp:cNvPr id="0" name=""/>
        <dsp:cNvSpPr/>
      </dsp:nvSpPr>
      <dsp:spPr>
        <a:xfrm>
          <a:off x="82613" y="879557"/>
          <a:ext cx="897246" cy="897246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E2C2F5-B05D-49CF-A40A-B85B89CE11FB}">
      <dsp:nvSpPr>
        <dsp:cNvPr id="0" name=""/>
        <dsp:cNvSpPr/>
      </dsp:nvSpPr>
      <dsp:spPr>
        <a:xfrm>
          <a:off x="271034" y="1067979"/>
          <a:ext cx="520402" cy="52040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A99B54-1BF0-4DE0-9715-4D5716FD152D}">
      <dsp:nvSpPr>
        <dsp:cNvPr id="0" name=""/>
        <dsp:cNvSpPr/>
      </dsp:nvSpPr>
      <dsp:spPr>
        <a:xfrm>
          <a:off x="1172126" y="879557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Improved Transparency</a:t>
          </a:r>
        </a:p>
      </dsp:txBody>
      <dsp:txXfrm>
        <a:off x="1172126" y="879557"/>
        <a:ext cx="2114937" cy="897246"/>
      </dsp:txXfrm>
    </dsp:sp>
    <dsp:sp modelId="{986883D1-27EC-4DE8-A781-71D10CC5977C}">
      <dsp:nvSpPr>
        <dsp:cNvPr id="0" name=""/>
        <dsp:cNvSpPr/>
      </dsp:nvSpPr>
      <dsp:spPr>
        <a:xfrm>
          <a:off x="3655575" y="879557"/>
          <a:ext cx="897246" cy="897246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F82434-827A-481A-88BC-67C56D3BF7C1}">
      <dsp:nvSpPr>
        <dsp:cNvPr id="0" name=""/>
        <dsp:cNvSpPr/>
      </dsp:nvSpPr>
      <dsp:spPr>
        <a:xfrm>
          <a:off x="3843996" y="1067979"/>
          <a:ext cx="520402" cy="52040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83DC87-B4C9-4D96-9139-9311FDAFEEA2}">
      <dsp:nvSpPr>
        <dsp:cNvPr id="0" name=""/>
        <dsp:cNvSpPr/>
      </dsp:nvSpPr>
      <dsp:spPr>
        <a:xfrm>
          <a:off x="4745088" y="879557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Regulation of Business Practices or Fiduciary Duty</a:t>
          </a:r>
        </a:p>
      </dsp:txBody>
      <dsp:txXfrm>
        <a:off x="4745088" y="879557"/>
        <a:ext cx="2114937" cy="897246"/>
      </dsp:txXfrm>
    </dsp:sp>
    <dsp:sp modelId="{88E4D955-CA99-4F5A-A2A4-6E2B9D0AC1F6}">
      <dsp:nvSpPr>
        <dsp:cNvPr id="0" name=""/>
        <dsp:cNvSpPr/>
      </dsp:nvSpPr>
      <dsp:spPr>
        <a:xfrm>
          <a:off x="7228536" y="879557"/>
          <a:ext cx="897246" cy="897246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AF7A1A-06D6-4C71-B7E9-501964082F99}">
      <dsp:nvSpPr>
        <dsp:cNvPr id="0" name=""/>
        <dsp:cNvSpPr/>
      </dsp:nvSpPr>
      <dsp:spPr>
        <a:xfrm>
          <a:off x="7416958" y="1067979"/>
          <a:ext cx="520402" cy="52040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D95FED-34B1-4628-8AEA-5330C22C662D}">
      <dsp:nvSpPr>
        <dsp:cNvPr id="0" name=""/>
        <dsp:cNvSpPr/>
      </dsp:nvSpPr>
      <dsp:spPr>
        <a:xfrm>
          <a:off x="8318049" y="879557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Restrictions on Specific Contract Provisions</a:t>
          </a:r>
        </a:p>
      </dsp:txBody>
      <dsp:txXfrm>
        <a:off x="8318049" y="879557"/>
        <a:ext cx="2114937" cy="897246"/>
      </dsp:txXfrm>
    </dsp:sp>
    <dsp:sp modelId="{DD70E8C2-1564-4A36-91D1-13BCDDB47CEA}">
      <dsp:nvSpPr>
        <dsp:cNvPr id="0" name=""/>
        <dsp:cNvSpPr/>
      </dsp:nvSpPr>
      <dsp:spPr>
        <a:xfrm>
          <a:off x="1863359" y="2504651"/>
          <a:ext cx="897246" cy="897246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01EB05-5AF9-4928-83C7-BCE004C191FE}">
      <dsp:nvSpPr>
        <dsp:cNvPr id="0" name=""/>
        <dsp:cNvSpPr/>
      </dsp:nvSpPr>
      <dsp:spPr>
        <a:xfrm>
          <a:off x="2051920" y="2693072"/>
          <a:ext cx="520402" cy="52040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32D67C-3642-4AB5-B87F-397896941FFC}">
      <dsp:nvSpPr>
        <dsp:cNvPr id="0" name=""/>
        <dsp:cNvSpPr/>
      </dsp:nvSpPr>
      <dsp:spPr>
        <a:xfrm>
          <a:off x="2953939" y="2504651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Increased Antitrust Oversight and Enforcement</a:t>
          </a:r>
        </a:p>
      </dsp:txBody>
      <dsp:txXfrm>
        <a:off x="2953939" y="2504651"/>
        <a:ext cx="2114937" cy="897246"/>
      </dsp:txXfrm>
    </dsp:sp>
    <dsp:sp modelId="{EEA4E4F6-4118-4472-BF3C-B848C5C3F5F5}">
      <dsp:nvSpPr>
        <dsp:cNvPr id="0" name=""/>
        <dsp:cNvSpPr/>
      </dsp:nvSpPr>
      <dsp:spPr>
        <a:xfrm>
          <a:off x="5644877" y="2504651"/>
          <a:ext cx="897246" cy="897246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8ECE7A-9341-43BD-8683-AD07EA66BB81}">
      <dsp:nvSpPr>
        <dsp:cNvPr id="0" name=""/>
        <dsp:cNvSpPr/>
      </dsp:nvSpPr>
      <dsp:spPr>
        <a:xfrm>
          <a:off x="5833454" y="2693072"/>
          <a:ext cx="520402" cy="52040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A2DB25-9B85-4658-91D5-B049C0482B87}">
      <dsp:nvSpPr>
        <dsp:cNvPr id="0" name=""/>
        <dsp:cNvSpPr/>
      </dsp:nvSpPr>
      <dsp:spPr>
        <a:xfrm>
          <a:off x="6735582" y="2504651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Price Restrictions</a:t>
          </a:r>
        </a:p>
      </dsp:txBody>
      <dsp:txXfrm>
        <a:off x="6735582" y="2504651"/>
        <a:ext cx="2114937" cy="8972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CFB8A-C1A2-4976-9C32-AFDD7B004A83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4307FC-DAB5-4004-9578-B1B83DAFCA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0193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EF1515-E3CC-4594-8D26-30FAEBD2E54C}" type="datetimeFigureOut">
              <a:rPr lang="en-GB" smtClean="0"/>
              <a:t>24/08/2026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50480-D99D-499E-9E17-26457AA6A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476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jpe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sv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2A16285-CAF3-4089-9A61-60A1F3049D0E}"/>
              </a:ext>
            </a:extLst>
          </p:cNvPr>
          <p:cNvSpPr/>
          <p:nvPr userDrawn="1"/>
        </p:nvSpPr>
        <p:spPr>
          <a:xfrm>
            <a:off x="0" y="6237923"/>
            <a:ext cx="12192000" cy="6810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AA9A02-570A-46CA-90D3-7ABED921E0FF}"/>
              </a:ext>
            </a:extLst>
          </p:cNvPr>
          <p:cNvSpPr/>
          <p:nvPr userDrawn="1"/>
        </p:nvSpPr>
        <p:spPr>
          <a:xfrm>
            <a:off x="0" y="0"/>
            <a:ext cx="12192000" cy="69189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AA8AF564-FA4E-4EDE-8595-613739A09571}"/>
              </a:ext>
            </a:extLst>
          </p:cNvPr>
          <p:cNvSpPr txBox="1">
            <a:spLocks/>
          </p:cNvSpPr>
          <p:nvPr userDrawn="1"/>
        </p:nvSpPr>
        <p:spPr>
          <a:xfrm>
            <a:off x="7238999" y="5213508"/>
            <a:ext cx="2743200" cy="1703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solidFill>
                  <a:schemeClr val="tx1"/>
                </a:solidFill>
              </a:rPr>
              <a:t>healthaffairs.org</a:t>
            </a:r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740BD283-914C-4541-830D-90D960E066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38999" y="5477609"/>
            <a:ext cx="2743200" cy="1703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62EEFDA-6917-4E5B-AF45-A320DD07ED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8200" y="5213508"/>
            <a:ext cx="2852170" cy="43443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ACC5AEA-3B99-469C-BB94-7FF2053AD3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442642"/>
            <a:ext cx="9144000" cy="2387600"/>
          </a:xfrm>
          <a:effectLst/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0" baseline="0">
                <a:solidFill>
                  <a:schemeClr val="tx1"/>
                </a:solidFill>
                <a:effectLst/>
                <a:latin typeface="Lora" pitchFamily="2" charset="0"/>
              </a:defRPr>
            </a:lvl1pPr>
          </a:lstStyle>
          <a:p>
            <a:r>
              <a:rPr lang="en-US"/>
              <a:t>An intriguing and exciting </a:t>
            </a:r>
            <a:br>
              <a:rPr lang="en-US"/>
            </a:br>
            <a:r>
              <a:rPr lang="en-US"/>
              <a:t>title slide. </a:t>
            </a:r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3861701D-7565-4468-9BFA-2FFB1D738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3208347"/>
            <a:ext cx="9143999" cy="1296000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240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/>
              <a:t>November 20, 2025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817CE77-0749-4D3F-B368-02B43CDC0CE3}"/>
              </a:ext>
            </a:extLst>
          </p:cNvPr>
          <p:cNvCxnSpPr>
            <a:cxnSpLocks/>
          </p:cNvCxnSpPr>
          <p:nvPr userDrawn="1"/>
        </p:nvCxnSpPr>
        <p:spPr>
          <a:xfrm>
            <a:off x="838200" y="3039371"/>
            <a:ext cx="9143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5324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ve Strea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09B5901A-15C0-4C53-ABA7-F263897617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300CC5D-D879-44F7-ADF0-F7DF1E9920FD}"/>
              </a:ext>
            </a:extLst>
          </p:cNvPr>
          <p:cNvSpPr/>
          <p:nvPr userDrawn="1"/>
        </p:nvSpPr>
        <p:spPr>
          <a:xfrm flipV="1">
            <a:off x="0" y="6300216"/>
            <a:ext cx="12192000" cy="557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7" name="Picture Placeholder 6">
            <a:extLst>
              <a:ext uri="{FF2B5EF4-FFF2-40B4-BE49-F238E27FC236}">
                <a16:creationId xmlns:a16="http://schemas.microsoft.com/office/drawing/2014/main" id="{57980EB5-A149-4D0F-B451-742C9A9ED4B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339" b="-9339"/>
            </a:stretch>
          </a:blipFill>
        </p:spPr>
        <p:txBody>
          <a:bodyPr/>
          <a:lstStyle>
            <a:lvl1pPr marL="0" indent="0" rtl="0">
              <a:buNone/>
              <a:defRPr lang="en-GB" dirty="0">
                <a:solidFill>
                  <a:schemeClr val="tx1"/>
                </a:solidFill>
              </a:defRPr>
            </a:lvl1pPr>
          </a:lstStyle>
          <a:p>
            <a:r>
              <a:rPr lang="en-GB"/>
              <a:t>Right-click and select ‘Format shape’ or ‘Format picture’ to change the background image. Then choose ‘Picture format’ at the top, ‘Crop’ then ‘Fill’ on the dropdown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FB604D9-E7C2-478C-9319-6B9764954479}"/>
              </a:ext>
            </a:extLst>
          </p:cNvPr>
          <p:cNvSpPr/>
          <p:nvPr userDrawn="1"/>
        </p:nvSpPr>
        <p:spPr>
          <a:xfrm>
            <a:off x="311151" y="1586400"/>
            <a:ext cx="4314450" cy="1354184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63500" sx="102000" sy="102000" algn="ctr" rotWithShape="0">
              <a:schemeClr val="accent6">
                <a:lumMod val="75000"/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BB9A478-1969-4F2B-B6E7-303242DF0D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6493" y="1730275"/>
            <a:ext cx="4003766" cy="3568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  <a:endParaRPr lang="en-GB"/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15C690B4-8E08-425F-A131-7B7B83FCC2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6493" y="2196366"/>
            <a:ext cx="4003766" cy="27413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D39D5A86-A0C2-46C0-A6A1-6B15CBE68D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6493" y="2491390"/>
            <a:ext cx="4003766" cy="27413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Company/School/Institute</a:t>
            </a:r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01A0374A-E378-453A-99E9-3B3C26B7A8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3AFB7BD2-09B5-45F5-B38C-A9A51516C5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1151" y="6465761"/>
            <a:ext cx="1479549" cy="225361"/>
          </a:xfrm>
          <a:prstGeom prst="rect">
            <a:avLst/>
          </a:prstGeom>
        </p:spPr>
      </p:pic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52BA10AC-0DA5-4574-A69C-E15A3825F6EF}"/>
              </a:ext>
            </a:extLst>
          </p:cNvPr>
          <p:cNvSpPr txBox="1">
            <a:spLocks/>
          </p:cNvSpPr>
          <p:nvPr userDrawn="1"/>
        </p:nvSpPr>
        <p:spPr>
          <a:xfrm>
            <a:off x="1830491" y="6395879"/>
            <a:ext cx="1513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u="none">
                <a:solidFill>
                  <a:schemeClr val="tx1"/>
                </a:solidFill>
              </a:rPr>
              <a:t>|   healthaffairs.org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1FA5613-4CCC-479E-A985-FDDFD9014322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74845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E5585D-EA29-4F0C-8FF7-452C068A2D0C}"/>
              </a:ext>
            </a:extLst>
          </p:cNvPr>
          <p:cNvSpPr/>
          <p:nvPr userDrawn="1"/>
        </p:nvSpPr>
        <p:spPr>
          <a:xfrm>
            <a:off x="0" y="0"/>
            <a:ext cx="12192000" cy="630021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361281"/>
            <a:ext cx="9144000" cy="413543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000" b="0" i="0" baseline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r>
              <a:rPr lang="en-US"/>
              <a:t>Divider slide</a:t>
            </a:r>
            <a:endParaRPr lang="en-GB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027DBAF-7033-48E4-8E46-89EA31529B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</p:spTree>
    <p:extLst>
      <p:ext uri="{BB962C8B-B14F-4D97-AF65-F5344CB8AC3E}">
        <p14:creationId xmlns:p14="http://schemas.microsoft.com/office/powerpoint/2010/main" val="789516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 b="0"/>
            </a:lvl1pPr>
          </a:lstStyle>
          <a:p>
            <a:r>
              <a:rPr lang="en-US"/>
              <a:t>Standard slide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4441342-552F-4661-9460-FE864B91C685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37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FCA8CA4-D19B-4996-A857-93F40E6266A6}"/>
              </a:ext>
            </a:extLst>
          </p:cNvPr>
          <p:cNvSpPr/>
          <p:nvPr userDrawn="1"/>
        </p:nvSpPr>
        <p:spPr>
          <a:xfrm>
            <a:off x="0" y="0"/>
            <a:ext cx="12192000" cy="69189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122362"/>
            <a:ext cx="9144000" cy="413543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 b="0" baseline="0">
                <a:latin typeface="+mj-lt"/>
              </a:defRPr>
            </a:lvl1pPr>
          </a:lstStyle>
          <a:p>
            <a:r>
              <a:rPr lang="en-US"/>
              <a:t>Statement/number</a:t>
            </a:r>
            <a:br>
              <a:rPr lang="en-US"/>
            </a:br>
            <a:br>
              <a:rPr lang="en-US"/>
            </a:br>
            <a:r>
              <a:rPr lang="en-US"/>
              <a:t>Please use image background slides for inspiration statements</a:t>
            </a:r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74E3BED-EF99-45F0-B230-C943E18DE6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1151" y="6465761"/>
            <a:ext cx="1479549" cy="225361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B3C97F13-EF20-45D7-B84E-3BC0B873FB1F}"/>
              </a:ext>
            </a:extLst>
          </p:cNvPr>
          <p:cNvSpPr txBox="1">
            <a:spLocks/>
          </p:cNvSpPr>
          <p:nvPr userDrawn="1"/>
        </p:nvSpPr>
        <p:spPr>
          <a:xfrm>
            <a:off x="1830491" y="6395879"/>
            <a:ext cx="1513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u="none">
                <a:solidFill>
                  <a:schemeClr val="tx1"/>
                </a:solidFill>
              </a:rPr>
              <a:t>|   healthaffairs.org</a:t>
            </a:r>
          </a:p>
        </p:txBody>
      </p:sp>
    </p:spTree>
    <p:extLst>
      <p:ext uri="{BB962C8B-B14F-4D97-AF65-F5344CB8AC3E}">
        <p14:creationId xmlns:p14="http://schemas.microsoft.com/office/powerpoint/2010/main" val="11489899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EF0B6FD-780B-401A-9B9C-2D50955ABBEE}"/>
              </a:ext>
            </a:extLst>
          </p:cNvPr>
          <p:cNvSpPr/>
          <p:nvPr userDrawn="1"/>
        </p:nvSpPr>
        <p:spPr>
          <a:xfrm>
            <a:off x="0" y="0"/>
            <a:ext cx="12192000" cy="69189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122362"/>
            <a:ext cx="6309154" cy="413543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000" b="0" i="1" baseline="0">
                <a:solidFill>
                  <a:schemeClr val="tx1"/>
                </a:solidFill>
                <a:latin typeface="Lora Medium Italic" pitchFamily="2" charset="0"/>
              </a:defRPr>
            </a:lvl1pPr>
          </a:lstStyle>
          <a:p>
            <a:r>
              <a:rPr lang="en-US"/>
              <a:t>“Quote.”</a:t>
            </a:r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8447EBD-C854-4382-9CA3-D683054358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1151" y="6465761"/>
            <a:ext cx="1479549" cy="225361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97F2B28D-2D66-45BD-AA07-E329A577C2AB}"/>
              </a:ext>
            </a:extLst>
          </p:cNvPr>
          <p:cNvSpPr txBox="1">
            <a:spLocks/>
          </p:cNvSpPr>
          <p:nvPr userDrawn="1"/>
        </p:nvSpPr>
        <p:spPr>
          <a:xfrm>
            <a:off x="1830491" y="6395879"/>
            <a:ext cx="1513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u="none">
                <a:solidFill>
                  <a:schemeClr val="tx1"/>
                </a:solidFill>
              </a:rPr>
              <a:t>|   healthaffairs.org</a:t>
            </a:r>
          </a:p>
        </p:txBody>
      </p:sp>
    </p:spTree>
    <p:extLst>
      <p:ext uri="{BB962C8B-B14F-4D97-AF65-F5344CB8AC3E}">
        <p14:creationId xmlns:p14="http://schemas.microsoft.com/office/powerpoint/2010/main" val="3503595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Comparison slide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38528"/>
            <a:ext cx="5181600" cy="4238434"/>
          </a:xfr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>
              <a:lnSpc>
                <a:spcPct val="100000"/>
              </a:lnSpc>
              <a:defRPr lang="en-US" dirty="0"/>
            </a:lvl2pPr>
            <a:lvl3pPr>
              <a:lnSpc>
                <a:spcPct val="100000"/>
              </a:lnSpc>
              <a:defRPr lang="en-US" dirty="0"/>
            </a:lvl3pPr>
            <a:lvl4pPr>
              <a:lnSpc>
                <a:spcPct val="100000"/>
              </a:lnSpc>
              <a:defRPr lang="en-US" dirty="0"/>
            </a:lvl4pPr>
            <a:lvl5pPr>
              <a:lnSpc>
                <a:spcPct val="100000"/>
              </a:lnSpc>
              <a:defRPr lang="en-GB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938528"/>
            <a:ext cx="5181600" cy="4238434"/>
          </a:xfrm>
        </p:spPr>
        <p:txBody>
          <a:bodyPr/>
          <a:lstStyle>
            <a:lvl1pPr>
              <a:lnSpc>
                <a:spcPct val="100000"/>
              </a:lnSpc>
              <a:defRPr lang="en-US"/>
            </a:lvl1pPr>
            <a:lvl2pPr>
              <a:lnSpc>
                <a:spcPct val="100000"/>
              </a:lnSpc>
              <a:defRPr lang="en-US"/>
            </a:lvl2pPr>
            <a:lvl3pPr>
              <a:lnSpc>
                <a:spcPct val="100000"/>
              </a:lnSpc>
              <a:defRPr lang="en-US"/>
            </a:lvl3pPr>
            <a:lvl4pPr>
              <a:lnSpc>
                <a:spcPct val="100000"/>
              </a:lnSpc>
              <a:defRPr lang="en-US"/>
            </a:lvl4pPr>
            <a:lvl5pPr>
              <a:lnSpc>
                <a:spcPct val="100000"/>
              </a:lnSpc>
              <a:defRPr lang="en-GB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3486" y="6395879"/>
            <a:ext cx="6688071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November 20, 2025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A5F0227-175D-4789-95E1-FBD62805C43A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4702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</a:lstStyle>
          <a:p>
            <a:r>
              <a:rPr lang="en-US"/>
              <a:t>Comparison slide with titles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7" y="1825625"/>
            <a:ext cx="5180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Comparison item 1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4988" y="2649537"/>
            <a:ext cx="5180400" cy="354012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7" y="2649537"/>
            <a:ext cx="5180400" cy="354012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4988" y="1823244"/>
            <a:ext cx="5180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Comparison item 2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C46FD58-72D4-4A8C-B8CB-AFAE989051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</p:spTree>
    <p:extLst>
      <p:ext uri="{BB962C8B-B14F-4D97-AF65-F5344CB8AC3E}">
        <p14:creationId xmlns:p14="http://schemas.microsoft.com/office/powerpoint/2010/main" val="412776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6A649DE-F704-40DC-B34E-0355314AF48F}"/>
              </a:ext>
            </a:extLst>
          </p:cNvPr>
          <p:cNvSpPr/>
          <p:nvPr userDrawn="1"/>
        </p:nvSpPr>
        <p:spPr>
          <a:xfrm>
            <a:off x="0" y="0"/>
            <a:ext cx="503813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8E15D1-8BF1-4FF6-89CD-1516ECF80446}"/>
              </a:ext>
            </a:extLst>
          </p:cNvPr>
          <p:cNvSpPr/>
          <p:nvPr userDrawn="1"/>
        </p:nvSpPr>
        <p:spPr>
          <a:xfrm>
            <a:off x="5038137" y="0"/>
            <a:ext cx="715386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57200"/>
            <a:ext cx="3933825" cy="5411788"/>
          </a:xfrm>
        </p:spPr>
        <p:txBody>
          <a:bodyPr anchor="ctr"/>
          <a:lstStyle>
            <a:lvl1pPr>
              <a:lnSpc>
                <a:spcPct val="10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Annotation or commentary</a:t>
            </a:r>
            <a:endParaRPr lang="en-GB"/>
          </a:p>
        </p:txBody>
      </p:sp>
      <p:sp>
        <p:nvSpPr>
          <p:cNvPr id="15" name="Content Placeholder 13">
            <a:extLst>
              <a:ext uri="{FF2B5EF4-FFF2-40B4-BE49-F238E27FC236}">
                <a16:creationId xmlns:a16="http://schemas.microsoft.com/office/drawing/2014/main" id="{C777A118-D40D-44C8-8814-04A363BB93C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75250" y="457200"/>
            <a:ext cx="6178550" cy="5411788"/>
          </a:xfrm>
        </p:spPr>
        <p:txBody>
          <a:bodyPr anchor="ctr" anchorCtr="1">
            <a:normAutofit/>
          </a:bodyPr>
          <a:lstStyle>
            <a:lvl1pPr marL="0" indent="0">
              <a:buNone/>
              <a:defRPr lang="en-GB" sz="2400" dirty="0"/>
            </a:lvl1pPr>
          </a:lstStyle>
          <a:p>
            <a:pPr lvl="0"/>
            <a:r>
              <a:rPr lang="en-GB"/>
              <a:t>Image/chart etc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71173E1-3198-423D-A2CB-F47625DC315A}"/>
              </a:ext>
            </a:extLst>
          </p:cNvPr>
          <p:cNvSpPr/>
          <p:nvPr userDrawn="1"/>
        </p:nvSpPr>
        <p:spPr>
          <a:xfrm flipV="1">
            <a:off x="0" y="6300216"/>
            <a:ext cx="12192000" cy="557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985C72B5-B69B-435E-9DB3-63CD72D17D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1151" y="6465761"/>
            <a:ext cx="1479549" cy="225361"/>
          </a:xfrm>
          <a:prstGeom prst="rect">
            <a:avLst/>
          </a:prstGeom>
        </p:spPr>
      </p:pic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A30D7100-700C-4CAD-8395-8CB1EE45CCF8}"/>
              </a:ext>
            </a:extLst>
          </p:cNvPr>
          <p:cNvSpPr txBox="1">
            <a:spLocks/>
          </p:cNvSpPr>
          <p:nvPr userDrawn="1"/>
        </p:nvSpPr>
        <p:spPr>
          <a:xfrm>
            <a:off x="1830491" y="6395879"/>
            <a:ext cx="1513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u="none">
                <a:solidFill>
                  <a:schemeClr val="tx1"/>
                </a:solidFill>
              </a:rPr>
              <a:t>|   healthaffairs.org</a:t>
            </a: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FD4F08E7-1E50-49DB-94D9-3F6171E032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FADAF4F-F729-499C-A6F2-A4DB7686BB98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4233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4FDC265-8448-4109-9649-00AFF9D96681}"/>
              </a:ext>
            </a:extLst>
          </p:cNvPr>
          <p:cNvSpPr/>
          <p:nvPr userDrawn="1"/>
        </p:nvSpPr>
        <p:spPr>
          <a:xfrm>
            <a:off x="2" y="0"/>
            <a:ext cx="715386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5B996D-2C4E-4243-9352-3CB9343C4CC0}"/>
              </a:ext>
            </a:extLst>
          </p:cNvPr>
          <p:cNvSpPr/>
          <p:nvPr userDrawn="1"/>
        </p:nvSpPr>
        <p:spPr>
          <a:xfrm>
            <a:off x="7153861" y="0"/>
            <a:ext cx="503813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421563" y="457200"/>
            <a:ext cx="3933825" cy="5411788"/>
          </a:xfrm>
        </p:spPr>
        <p:txBody>
          <a:bodyPr anchor="ctr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Annotation or commentary</a:t>
            </a:r>
            <a:endParaRPr lang="en-GB"/>
          </a:p>
        </p:txBody>
      </p:sp>
      <p:sp>
        <p:nvSpPr>
          <p:cNvPr id="12" name="Content Placeholder 13">
            <a:extLst>
              <a:ext uri="{FF2B5EF4-FFF2-40B4-BE49-F238E27FC236}">
                <a16:creationId xmlns:a16="http://schemas.microsoft.com/office/drawing/2014/main" id="{B1C46D79-DA93-4760-8AF3-09949EC7C4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457200"/>
            <a:ext cx="6178550" cy="5411788"/>
          </a:xfrm>
        </p:spPr>
        <p:txBody>
          <a:bodyPr anchor="ctr" anchorCtr="1">
            <a:normAutofit/>
          </a:bodyPr>
          <a:lstStyle>
            <a:lvl1pPr marL="0" indent="0">
              <a:buNone/>
              <a:defRPr lang="en-GB" sz="2400" dirty="0"/>
            </a:lvl1pPr>
          </a:lstStyle>
          <a:p>
            <a:pPr lvl="0"/>
            <a:r>
              <a:rPr lang="en-GB"/>
              <a:t>Image/chart etc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103DDE-168E-42BB-811D-4F1B962AE273}"/>
              </a:ext>
            </a:extLst>
          </p:cNvPr>
          <p:cNvSpPr/>
          <p:nvPr userDrawn="1"/>
        </p:nvSpPr>
        <p:spPr>
          <a:xfrm flipV="1">
            <a:off x="0" y="6300216"/>
            <a:ext cx="12192000" cy="557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5D0D04DD-9BA3-4800-9E2E-7610B2DD41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1151" y="6465761"/>
            <a:ext cx="1479549" cy="225361"/>
          </a:xfrm>
          <a:prstGeom prst="rect">
            <a:avLst/>
          </a:prstGeom>
        </p:spPr>
      </p:pic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D7706C86-A3F7-4730-9048-45054144612E}"/>
              </a:ext>
            </a:extLst>
          </p:cNvPr>
          <p:cNvSpPr txBox="1">
            <a:spLocks/>
          </p:cNvSpPr>
          <p:nvPr userDrawn="1"/>
        </p:nvSpPr>
        <p:spPr>
          <a:xfrm>
            <a:off x="1830491" y="6395879"/>
            <a:ext cx="1513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u="none">
                <a:solidFill>
                  <a:schemeClr val="tx1"/>
                </a:solidFill>
              </a:rPr>
              <a:t>|   healthaffairs.org</a:t>
            </a: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C4E9CB89-2814-4752-A5D9-DE29D47DA6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4FF59C7-2BBD-4CBD-84D2-FA0E9C2977BC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9767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0E7E6B3-F6C6-4115-9C65-64EF66E1357F}"/>
              </a:ext>
            </a:extLst>
          </p:cNvPr>
          <p:cNvSpPr/>
          <p:nvPr userDrawn="1"/>
        </p:nvSpPr>
        <p:spPr>
          <a:xfrm>
            <a:off x="0" y="0"/>
            <a:ext cx="12192000" cy="63093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122362"/>
            <a:ext cx="9144000" cy="413543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000" b="0" i="1" baseline="0">
                <a:solidFill>
                  <a:schemeClr val="tx1"/>
                </a:solidFill>
                <a:latin typeface="Lora" pitchFamily="2" charset="0"/>
              </a:defRPr>
            </a:lvl1pPr>
          </a:lstStyle>
          <a:p>
            <a:r>
              <a:rPr lang="en-US"/>
              <a:t>Inspirational or </a:t>
            </a:r>
            <a:br>
              <a:rPr lang="en-US"/>
            </a:br>
            <a:r>
              <a:rPr lang="en-US"/>
              <a:t>aspirational statement</a:t>
            </a:r>
            <a:endParaRPr lang="en-GB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5D7056B0-60B1-416A-AB9F-46537EA023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602C074-18F7-4C6E-993A-1483C0A995AA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0514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on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Standard slide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83664"/>
            <a:ext cx="10515600" cy="422341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3DADE8D-BA82-4304-AAF1-E6FD79DED7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FA43A91-0E51-41C9-A2D9-DB03FE9E9AB2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7853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ample image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FFB6DE-3F99-4CF2-A5AA-FF2F8C001F8F}"/>
              </a:ext>
            </a:extLst>
          </p:cNvPr>
          <p:cNvSpPr/>
          <p:nvPr userDrawn="1"/>
        </p:nvSpPr>
        <p:spPr>
          <a:xfrm>
            <a:off x="0" y="0"/>
            <a:ext cx="12192000" cy="63093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559984"/>
            <a:ext cx="10515600" cy="540000"/>
          </a:xfrm>
        </p:spPr>
        <p:txBody>
          <a:bodyPr>
            <a:normAutofit/>
          </a:bodyPr>
          <a:lstStyle>
            <a:lvl1pPr algn="ctr">
              <a:defRPr sz="20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Description of example</a:t>
            </a:r>
            <a:endParaRPr lang="en-GB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838200" y="365125"/>
            <a:ext cx="10515600" cy="51084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Screenshot/example image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45E70EB-D085-49C6-9BC4-83D1EAAF6C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4910330-1FCA-4683-AD10-C3B173D8AB61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5307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amp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6D1568-7614-495D-86DE-8F9B46D96EB2}"/>
              </a:ext>
            </a:extLst>
          </p:cNvPr>
          <p:cNvSpPr/>
          <p:nvPr userDrawn="1"/>
        </p:nvSpPr>
        <p:spPr>
          <a:xfrm>
            <a:off x="0" y="0"/>
            <a:ext cx="12192000" cy="63093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838200" y="365125"/>
            <a:ext cx="10515600" cy="5741956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Screenshot/example image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883E13F-D1F0-468E-85B2-4FF83034B4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4EB9DBD-1142-4D00-B75E-60598530BB35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754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E1718AF-0C65-4B4D-8617-1EC86460CD7F}"/>
              </a:ext>
            </a:extLst>
          </p:cNvPr>
          <p:cNvSpPr/>
          <p:nvPr userDrawn="1"/>
        </p:nvSpPr>
        <p:spPr>
          <a:xfrm>
            <a:off x="0" y="0"/>
            <a:ext cx="12192000" cy="63093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lnSpc>
                <a:spcPct val="100000"/>
              </a:lnSpc>
              <a:defRPr lang="en-GB" dirty="0"/>
            </a:lvl1pPr>
          </a:lstStyle>
          <a:p>
            <a:r>
              <a:rPr lang="en-US"/>
              <a:t>Chart title</a:t>
            </a:r>
            <a:endParaRPr lang="en-GB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8145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F63C9F7-2326-4628-87B0-1DD4F2FDF3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8B9C4D-D4D4-4F69-8FAB-1B9EC6E8B9B9}"/>
              </a:ext>
            </a:extLst>
          </p:cNvPr>
          <p:cNvCxnSpPr/>
          <p:nvPr userDrawn="1"/>
        </p:nvCxnSpPr>
        <p:spPr>
          <a:xfrm>
            <a:off x="838200" y="1690688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306628-4F0C-4438-89B1-68B405687212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0052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/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011C5D-BCA6-400B-9593-2CB3318E3C5E}"/>
              </a:ext>
            </a:extLst>
          </p:cNvPr>
          <p:cNvSpPr/>
          <p:nvPr userDrawn="1"/>
        </p:nvSpPr>
        <p:spPr>
          <a:xfrm>
            <a:off x="0" y="0"/>
            <a:ext cx="12192000" cy="63093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838200" y="365125"/>
            <a:ext cx="10515600" cy="574195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D7F3CA3-BBC8-4414-A441-DEF5799C66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160725" y="6492875"/>
            <a:ext cx="1830978" cy="1703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52878F2-9511-42BD-9AF4-9F4AB5992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7C2AD4-FC30-423A-8EE0-3388A55F99B4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59035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7C354F8-8213-4175-A0CD-BCD606941507}"/>
              </a:ext>
            </a:extLst>
          </p:cNvPr>
          <p:cNvSpPr/>
          <p:nvPr userDrawn="1"/>
        </p:nvSpPr>
        <p:spPr>
          <a:xfrm>
            <a:off x="0" y="4908296"/>
            <a:ext cx="12192000" cy="196712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>
              <a:effectLst>
                <a:outerShdw blurRad="50800" dist="38100" dir="2700000" algn="tl" rotWithShape="0">
                  <a:schemeClr val="bg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2192000" cy="476358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>
              <a:effectLst>
                <a:outerShdw blurRad="50800" dist="38100" dir="2700000" algn="tl" rotWithShape="0">
                  <a:schemeClr val="bg2">
                    <a:lumMod val="75000"/>
                  </a:schemeClr>
                </a:outerShdw>
              </a:effectLst>
            </a:endParaRP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BB14C465-A174-4CC8-8C1A-46831509952B}"/>
              </a:ext>
            </a:extLst>
          </p:cNvPr>
          <p:cNvSpPr txBox="1">
            <a:spLocks/>
          </p:cNvSpPr>
          <p:nvPr userDrawn="1"/>
        </p:nvSpPr>
        <p:spPr>
          <a:xfrm>
            <a:off x="7238999" y="5213508"/>
            <a:ext cx="2743200" cy="1703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solidFill>
                  <a:schemeClr val="bg1"/>
                </a:solidFill>
              </a:rPr>
              <a:t>healthaffairs.org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4EB342AB-5F6A-46D5-8531-BA1AB892A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38999" y="5477609"/>
            <a:ext cx="2743200" cy="1703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4B55462-8E3F-4A05-AB2F-95503B3754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442642"/>
            <a:ext cx="9144000" cy="2387600"/>
          </a:xfrm>
          <a:effectLst/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0" baseline="0">
                <a:solidFill>
                  <a:schemeClr val="tx1"/>
                </a:solidFill>
                <a:effectLst/>
                <a:latin typeface="Lora" pitchFamily="2" charset="0"/>
              </a:defRPr>
            </a:lvl1pPr>
          </a:lstStyle>
          <a:p>
            <a:r>
              <a:rPr lang="en-US"/>
              <a:t>An intriguing and exciting </a:t>
            </a:r>
            <a:br>
              <a:rPr lang="en-US"/>
            </a:br>
            <a:r>
              <a:rPr lang="en-US"/>
              <a:t>title slide. </a:t>
            </a:r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81EC2AC-BF4D-4915-A719-F3AB7DC43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3208347"/>
            <a:ext cx="9143999" cy="1296000"/>
          </a:xfrm>
        </p:spPr>
        <p:txBody>
          <a:bodyPr anchor="t"/>
          <a:lstStyle>
            <a:lvl1pPr algn="l">
              <a:lnSpc>
                <a:spcPct val="100000"/>
              </a:lnSpc>
              <a:defRPr sz="240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/>
              <a:t>November 20, 2025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FB57B-881A-4811-B6CD-4ECE033DBA31}"/>
              </a:ext>
            </a:extLst>
          </p:cNvPr>
          <p:cNvCxnSpPr>
            <a:cxnSpLocks/>
          </p:cNvCxnSpPr>
          <p:nvPr userDrawn="1"/>
        </p:nvCxnSpPr>
        <p:spPr>
          <a:xfrm>
            <a:off x="838200" y="3039371"/>
            <a:ext cx="9143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3EAEA00B-6122-44CB-8A00-F23623DEB0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96" y="5029199"/>
            <a:ext cx="4386072" cy="123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38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5AF5FC3-EDB7-41AB-A3E5-D12365AE5151}"/>
              </a:ext>
            </a:extLst>
          </p:cNvPr>
          <p:cNvSpPr/>
          <p:nvPr userDrawn="1"/>
        </p:nvSpPr>
        <p:spPr>
          <a:xfrm>
            <a:off x="0" y="0"/>
            <a:ext cx="12192000" cy="66476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100">
              <a:effectLst>
                <a:outerShdw blurRad="50800" dist="38100" dir="2700000" algn="tl" rotWithShape="0">
                  <a:schemeClr val="bg2">
                    <a:lumMod val="75000"/>
                  </a:scheme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AB37E5-2A48-41A1-AD7E-C9DC45E9B5F3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908435"/>
            <a:ext cx="9144000" cy="413543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000" b="0" i="0" baseline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r>
              <a:rPr lang="en-US"/>
              <a:t>Divider slide</a:t>
            </a:r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01287DD-D048-4621-B3C8-CF7A64B189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1151" y="6404801"/>
            <a:ext cx="1479549" cy="225361"/>
          </a:xfrm>
          <a:prstGeom prst="rect">
            <a:avLst/>
          </a:prstGeom>
        </p:spPr>
      </p:pic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5547A7B7-2DD3-486E-812D-613D5CBFF2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1" y="6252442"/>
            <a:ext cx="1872344" cy="528264"/>
          </a:xfrm>
          <a:prstGeom prst="rect">
            <a:avLst/>
          </a:prstGeom>
        </p:spPr>
      </p:pic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C8AA0610-A8C8-469E-A24F-C54002614C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34012"/>
            <a:ext cx="644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A56020C-E723-4C3D-8D3F-6174CC7FF1B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5AE61EC-E4C5-40E5-9D51-1A791D6C1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85554" y="6334919"/>
            <a:ext cx="643607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195EAF9-E82A-488F-9F9C-A2343E12A5C2}"/>
              </a:ext>
            </a:extLst>
          </p:cNvPr>
          <p:cNvSpPr txBox="1">
            <a:spLocks/>
          </p:cNvSpPr>
          <p:nvPr userDrawn="1"/>
        </p:nvSpPr>
        <p:spPr>
          <a:xfrm>
            <a:off x="8610600" y="633491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solidFill>
                  <a:schemeClr val="bg1"/>
                </a:solidFill>
              </a:rPr>
              <a:t>healthaffairs.org</a:t>
            </a:r>
          </a:p>
        </p:txBody>
      </p:sp>
    </p:spTree>
    <p:extLst>
      <p:ext uri="{BB962C8B-B14F-4D97-AF65-F5344CB8AC3E}">
        <p14:creationId xmlns:p14="http://schemas.microsoft.com/office/powerpoint/2010/main" val="2958930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0813FF1-3577-489E-A603-05E9F8A9DD0B}"/>
              </a:ext>
            </a:extLst>
          </p:cNvPr>
          <p:cNvSpPr/>
          <p:nvPr userDrawn="1"/>
        </p:nvSpPr>
        <p:spPr>
          <a:xfrm>
            <a:off x="0" y="6181363"/>
            <a:ext cx="12192000" cy="6592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-8709" y="-1"/>
            <a:ext cx="12192000" cy="6940731"/>
          </a:xfrm>
          <a:blipFill>
            <a:blip r:embed="rId2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289" b="-9289"/>
            </a:stretch>
          </a:blipFill>
        </p:spPr>
        <p:txBody>
          <a:bodyPr/>
          <a:lstStyle>
            <a:lvl1pPr marL="0" indent="0">
              <a:buNone/>
              <a:defRPr lang="en-GB" dirty="0">
                <a:solidFill>
                  <a:schemeClr val="tx1"/>
                </a:solidFill>
              </a:defRPr>
            </a:lvl1pPr>
          </a:lstStyle>
          <a:p>
            <a:r>
              <a:rPr lang="en-GB"/>
              <a:t>Right-click and select ‘Format shape’ or ‘Format picture’ to change the background image. Then choose ‘Picture format’ at the top, ‘Crop’ then ‘Fill’ on the dropdown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2788488"/>
            <a:ext cx="6355080" cy="1281029"/>
          </a:xfrm>
          <a:solidFill>
            <a:schemeClr val="accent6"/>
          </a:solidFill>
        </p:spPr>
        <p:txBody>
          <a:bodyPr wrap="none" lIns="936000" tIns="360000" rIns="360000" bIns="360000" anchor="ctr">
            <a:spAutoFit/>
          </a:bodyPr>
          <a:lstStyle>
            <a:lvl1pPr algn="l">
              <a:defRPr lang="en-GB" dirty="0"/>
            </a:lvl1pPr>
          </a:lstStyle>
          <a:p>
            <a:r>
              <a:rPr lang="en-US"/>
              <a:t>Sub-section heading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2698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Standard slide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November 20, 2025</a:t>
            </a:r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608B9C78-CA70-4A88-85FE-5776B99E6E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34012"/>
            <a:ext cx="644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A56020C-E723-4C3D-8D3F-6174CC7FF1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7841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FF28109-92D9-40C2-8621-7B5BE4FD0925}"/>
              </a:ext>
            </a:extLst>
          </p:cNvPr>
          <p:cNvSpPr/>
          <p:nvPr userDrawn="1"/>
        </p:nvSpPr>
        <p:spPr>
          <a:xfrm>
            <a:off x="0" y="0"/>
            <a:ext cx="12192000" cy="6200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122362"/>
            <a:ext cx="9144000" cy="413543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 baseline="0">
                <a:latin typeface="+mj-lt"/>
              </a:defRPr>
            </a:lvl1pPr>
          </a:lstStyle>
          <a:p>
            <a:r>
              <a:rPr lang="en-US"/>
              <a:t>Statement/number</a:t>
            </a:r>
            <a:br>
              <a:rPr lang="en-US"/>
            </a:br>
            <a:br>
              <a:rPr lang="en-US"/>
            </a:br>
            <a:r>
              <a:rPr lang="en-US"/>
              <a:t>Please use image background slides for inspiration statements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November 20, 2025</a:t>
            </a:r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ECDB81C5-A885-452E-ABC3-613CB01CE1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34012"/>
            <a:ext cx="644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A56020C-E723-4C3D-8D3F-6174CC7FF1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2673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E3AEB98-6DEA-40CD-B0BC-D94235F63EB5}"/>
              </a:ext>
            </a:extLst>
          </p:cNvPr>
          <p:cNvSpPr/>
          <p:nvPr userDrawn="1"/>
        </p:nvSpPr>
        <p:spPr>
          <a:xfrm>
            <a:off x="0" y="0"/>
            <a:ext cx="12192000" cy="6200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122362"/>
            <a:ext cx="6310800" cy="413543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000" b="0" i="1" baseline="0">
                <a:solidFill>
                  <a:schemeClr val="tx1"/>
                </a:solidFill>
                <a:latin typeface="Lora Medium Italic" pitchFamily="2" charset="0"/>
              </a:defRPr>
            </a:lvl1pPr>
          </a:lstStyle>
          <a:p>
            <a:r>
              <a:rPr lang="en-US"/>
              <a:t>“Quote.”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November 20, 2025</a:t>
            </a:r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1DB22FB0-D87F-4A5D-8A40-EB64DBA49D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34012"/>
            <a:ext cx="644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A56020C-E723-4C3D-8D3F-6174CC7FF1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6011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Comparison slide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November 20, 2025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753472F4-3FAB-423E-AB1A-FCABDE5D6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34012"/>
            <a:ext cx="644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A56020C-E723-4C3D-8D3F-6174CC7FF1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656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Comparison slide with titles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7" y="1825625"/>
            <a:ext cx="518040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3200" b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Comparison item 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7" y="2649537"/>
            <a:ext cx="5180400" cy="354012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4988" y="1823244"/>
            <a:ext cx="518040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3200" b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Comparison item 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4988" y="2649537"/>
            <a:ext cx="5180400" cy="354012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November 20, 2025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069527-58D9-4359-9D2B-EAAB5EF5B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34012"/>
            <a:ext cx="644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A56020C-E723-4C3D-8D3F-6174CC7FF1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2046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BA1457-4F41-4145-BBF3-F20EAADF3908}"/>
              </a:ext>
            </a:extLst>
          </p:cNvPr>
          <p:cNvSpPr/>
          <p:nvPr userDrawn="1"/>
        </p:nvSpPr>
        <p:spPr>
          <a:xfrm>
            <a:off x="0" y="0"/>
            <a:ext cx="12192000" cy="6200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57200"/>
            <a:ext cx="3933825" cy="5411788"/>
          </a:xfrm>
        </p:spPr>
        <p:txBody>
          <a:bodyPr anchor="ctr"/>
          <a:lstStyle>
            <a:lvl1pPr>
              <a:lnSpc>
                <a:spcPct val="100000"/>
              </a:lnSpc>
              <a:defRPr baseline="0"/>
            </a:lvl1pPr>
          </a:lstStyle>
          <a:p>
            <a:pPr lvl="0"/>
            <a:r>
              <a:rPr lang="en-US"/>
              <a:t>Annotation or commentary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November 20, 2025</a:t>
            </a:r>
          </a:p>
        </p:txBody>
      </p:sp>
      <p:sp>
        <p:nvSpPr>
          <p:cNvPr id="15" name="Content Placeholder 13">
            <a:extLst>
              <a:ext uri="{FF2B5EF4-FFF2-40B4-BE49-F238E27FC236}">
                <a16:creationId xmlns:a16="http://schemas.microsoft.com/office/drawing/2014/main" id="{C777A118-D40D-44C8-8814-04A363BB93C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75250" y="457200"/>
            <a:ext cx="6178550" cy="5411788"/>
          </a:xfrm>
        </p:spPr>
        <p:txBody>
          <a:bodyPr anchor="ctr" anchorCtr="1">
            <a:normAutofit/>
          </a:bodyPr>
          <a:lstStyle>
            <a:lvl1pPr marL="0" indent="0">
              <a:buNone/>
              <a:defRPr lang="en-GB" sz="2400" dirty="0"/>
            </a:lvl1pPr>
          </a:lstStyle>
          <a:p>
            <a:pPr lvl="0"/>
            <a:r>
              <a:rPr lang="en-GB"/>
              <a:t>Image/chart etc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CE6E6619-E784-4A34-B5DE-482E3238E2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34012"/>
            <a:ext cx="644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A56020C-E723-4C3D-8D3F-6174CC7FF1BC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F24B9D6-D648-4031-B446-CC4E381D0CAF}"/>
              </a:ext>
            </a:extLst>
          </p:cNvPr>
          <p:cNvCxnSpPr>
            <a:cxnSpLocks/>
          </p:cNvCxnSpPr>
          <p:nvPr userDrawn="1"/>
        </p:nvCxnSpPr>
        <p:spPr>
          <a:xfrm>
            <a:off x="4966705" y="457200"/>
            <a:ext cx="0" cy="5411788"/>
          </a:xfrm>
          <a:prstGeom prst="line">
            <a:avLst/>
          </a:prstGeom>
          <a:ln>
            <a:solidFill>
              <a:srgbClr val="706F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0609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7AB24DA-A504-4683-9CB4-4D633400C7BA}"/>
              </a:ext>
            </a:extLst>
          </p:cNvPr>
          <p:cNvSpPr/>
          <p:nvPr userDrawn="1"/>
        </p:nvSpPr>
        <p:spPr>
          <a:xfrm>
            <a:off x="0" y="0"/>
            <a:ext cx="12192000" cy="6200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421563" y="457200"/>
            <a:ext cx="3933825" cy="5411788"/>
          </a:xfr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en-US"/>
              <a:t>Annotation or commentary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November 20, 2025</a:t>
            </a:r>
          </a:p>
        </p:txBody>
      </p:sp>
      <p:sp>
        <p:nvSpPr>
          <p:cNvPr id="12" name="Content Placeholder 13">
            <a:extLst>
              <a:ext uri="{FF2B5EF4-FFF2-40B4-BE49-F238E27FC236}">
                <a16:creationId xmlns:a16="http://schemas.microsoft.com/office/drawing/2014/main" id="{B1C46D79-DA93-4760-8AF3-09949EC7C4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457200"/>
            <a:ext cx="6178550" cy="5411788"/>
          </a:xfrm>
        </p:spPr>
        <p:txBody>
          <a:bodyPr anchor="ctr" anchorCtr="1">
            <a:normAutofit/>
          </a:bodyPr>
          <a:lstStyle>
            <a:lvl1pPr marL="0" indent="0">
              <a:buNone/>
              <a:defRPr lang="en-GB" sz="2400" dirty="0"/>
            </a:lvl1pPr>
          </a:lstStyle>
          <a:p>
            <a:pPr lvl="0"/>
            <a:r>
              <a:rPr lang="en-GB"/>
              <a:t>Image/chart etc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18814B78-EC4F-47C2-A738-E76995BB2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34012"/>
            <a:ext cx="644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A56020C-E723-4C3D-8D3F-6174CC7FF1BC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E8B527D-3C25-4A19-8E20-0B90347D7472}"/>
              </a:ext>
            </a:extLst>
          </p:cNvPr>
          <p:cNvCxnSpPr>
            <a:cxnSpLocks/>
          </p:cNvCxnSpPr>
          <p:nvPr userDrawn="1"/>
        </p:nvCxnSpPr>
        <p:spPr>
          <a:xfrm>
            <a:off x="7229681" y="457200"/>
            <a:ext cx="0" cy="5411788"/>
          </a:xfrm>
          <a:prstGeom prst="line">
            <a:avLst/>
          </a:prstGeom>
          <a:ln>
            <a:solidFill>
              <a:srgbClr val="706F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9776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1F0727F-0C4E-4D64-B536-E424759015B0}"/>
              </a:ext>
            </a:extLst>
          </p:cNvPr>
          <p:cNvSpPr/>
          <p:nvPr userDrawn="1"/>
        </p:nvSpPr>
        <p:spPr>
          <a:xfrm>
            <a:off x="0" y="0"/>
            <a:ext cx="12192000" cy="6200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122362"/>
            <a:ext cx="9144000" cy="413543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000" b="0" i="1" baseline="0">
                <a:solidFill>
                  <a:schemeClr val="tx1"/>
                </a:solidFill>
                <a:latin typeface="Lora" pitchFamily="2" charset="0"/>
              </a:defRPr>
            </a:lvl1pPr>
          </a:lstStyle>
          <a:p>
            <a:r>
              <a:rPr lang="en-US"/>
              <a:t>Inspirational or </a:t>
            </a:r>
            <a:br>
              <a:rPr lang="en-US"/>
            </a:br>
            <a:r>
              <a:rPr lang="en-US"/>
              <a:t>aspirational statement</a:t>
            </a:r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B87970-08A3-465A-9E87-27221C2D0565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/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C887AC1A-E8A9-42FF-9FE4-9915D21726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1" y="6252442"/>
            <a:ext cx="1872344" cy="528264"/>
          </a:xfrm>
          <a:prstGeom prst="rect">
            <a:avLst/>
          </a:prstGeom>
        </p:spPr>
      </p:pic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E08E2276-E2F3-44D5-969F-46BAF7FDC5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34012"/>
            <a:ext cx="644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A56020C-E723-4C3D-8D3F-6174CC7FF1B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CD7326C-CA20-4D82-9C3F-029E82D4A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85554" y="6334919"/>
            <a:ext cx="643607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D40623E1-5C39-4623-83E7-B9AB1D6055B7}"/>
              </a:ext>
            </a:extLst>
          </p:cNvPr>
          <p:cNvSpPr txBox="1">
            <a:spLocks/>
          </p:cNvSpPr>
          <p:nvPr userDrawn="1"/>
        </p:nvSpPr>
        <p:spPr>
          <a:xfrm>
            <a:off x="8610600" y="633491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solidFill>
                  <a:schemeClr val="bg1"/>
                </a:solidFill>
              </a:rPr>
              <a:t>healthaffairs.org</a:t>
            </a:r>
          </a:p>
        </p:txBody>
      </p:sp>
    </p:spTree>
    <p:extLst>
      <p:ext uri="{BB962C8B-B14F-4D97-AF65-F5344CB8AC3E}">
        <p14:creationId xmlns:p14="http://schemas.microsoft.com/office/powerpoint/2010/main" val="17765440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ckground image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6093600" y="0"/>
            <a:ext cx="6098400" cy="6940730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1824" t="-20280" r="-12672"/>
            </a:stretch>
          </a:blipFill>
        </p:spPr>
        <p:txBody>
          <a:bodyPr/>
          <a:lstStyle>
            <a:lvl1pPr marL="0" indent="0">
              <a:buNone/>
              <a:defRPr baseline="0">
                <a:solidFill>
                  <a:schemeClr val="tx1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defRPr>
            </a:lvl1pPr>
          </a:lstStyle>
          <a:p>
            <a:r>
              <a:rPr lang="en-GB"/>
              <a:t>Right-click and select ‘Format shape’ or ‘Format picture’ to change the background image. Then choose ‘Picture format’ at the top, ‘Crop’ then ‘Fill’ on the dropdown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-4800" y="-1"/>
            <a:ext cx="6098400" cy="6940731"/>
          </a:xfr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-33386"/>
            </a:stretch>
          </a:blipFill>
          <a:effectLst/>
        </p:spPr>
        <p:txBody>
          <a:bodyPr/>
          <a:lstStyle>
            <a:lvl1pPr marL="0" indent="0">
              <a:buFontTx/>
              <a:buNone/>
              <a:defRPr baseline="0">
                <a:solidFill>
                  <a:schemeClr val="tx1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defRPr>
            </a:lvl1pPr>
          </a:lstStyle>
          <a:p>
            <a:r>
              <a:rPr lang="en-GB"/>
              <a:t>Right-click and select ‘Format shape’ or ‘Format picture’ to change the background image. Then choose ‘Picture format’ at the top, ‘Crop’ then ‘Fill’ on the dropdown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A7639C6-7841-4FC2-825F-F124AD25DF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2786725"/>
            <a:ext cx="2718681" cy="806714"/>
          </a:xfrm>
          <a:solidFill>
            <a:schemeClr val="accent6"/>
          </a:solidFill>
        </p:spPr>
        <p:txBody>
          <a:bodyPr wrap="none" lIns="936000" tIns="180000" rIns="180000" bIns="180000" anchor="ctr">
            <a:spAutoFit/>
          </a:bodyPr>
          <a:lstStyle>
            <a:lvl1pPr algn="l">
              <a:defRPr lang="en-GB" sz="3200" dirty="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36C7263-6579-4374-87BA-AE58653940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2838" y="2786724"/>
            <a:ext cx="2718681" cy="806714"/>
          </a:xfrm>
          <a:solidFill>
            <a:schemeClr val="accent6"/>
          </a:solidFill>
        </p:spPr>
        <p:txBody>
          <a:bodyPr wrap="none" lIns="936000" tIns="180000" rIns="180000" bIns="180000" anchor="ctr" anchorCtr="0">
            <a:sp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246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ckground image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64400" cy="6932023"/>
          </a:xfrm>
          <a:blipFill>
            <a:blip r:embed="rId2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245" r="-6245"/>
            </a:stretch>
          </a:blipFill>
          <a:effectLst/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1"/>
                </a:solidFill>
                <a:effectLst>
                  <a:outerShdw blurRad="50800" dist="50800" dir="5400000" algn="tr" rotWithShape="0">
                    <a:prstClr val="black"/>
                  </a:outerShdw>
                </a:effectLst>
              </a:defRPr>
            </a:lvl1pPr>
          </a:lstStyle>
          <a:p>
            <a:r>
              <a:rPr lang="en-GB"/>
              <a:t>Right-click and select ‘Format shape’ or ‘Format picture’ to change the background image. Then choose ‘Picture format’ at the top, ‘Crop’ then ‘Fill’ on the dropdown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4063800" y="0"/>
            <a:ext cx="4064400" cy="6932022"/>
          </a:xfrm>
          <a:blipFill>
            <a:blip r:embed="rId3"/>
            <a:srcRect/>
            <a:stretch>
              <a:fillRect l="-114106" r="-40674"/>
            </a:stretch>
          </a:blipFill>
          <a:effectLst/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1"/>
                </a:solidFill>
                <a:effectLst>
                  <a:outerShdw blurRad="50800" dist="50800" dir="5400000" algn="tl" rotWithShape="0">
                    <a:prstClr val="black"/>
                  </a:outerShdw>
                </a:effectLst>
              </a:defRPr>
            </a:lvl1pPr>
          </a:lstStyle>
          <a:p>
            <a:r>
              <a:rPr lang="en-GB"/>
              <a:t>Right-click and select ‘Format shape’ or ‘Format picture’ to change the background image. Then choose ‘Picture format’ at the top, ‘Crop’ then ‘Fill’ on the dropdown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8127600" y="0"/>
            <a:ext cx="4064400" cy="6932022"/>
          </a:xfrm>
          <a:blipFill>
            <a:blip r:embed="rId4"/>
            <a:srcRect/>
            <a:stretch>
              <a:fillRect l="-58793" r="-97039"/>
            </a:stretch>
          </a:blipFill>
          <a:effectLst/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1"/>
                </a:solidFill>
                <a:effectLst>
                  <a:outerShdw blurRad="50800" dist="50800" dir="5400000" algn="tl" rotWithShape="0">
                    <a:prstClr val="black"/>
                  </a:outerShdw>
                </a:effectLst>
              </a:defRPr>
            </a:lvl1pPr>
          </a:lstStyle>
          <a:p>
            <a:r>
              <a:rPr lang="en-GB"/>
              <a:t>Right-click and select ‘Format shape’ or ‘Format picture’ to change the background image. Then choose ‘Picture format’ at the top, ‘Crop’ then ‘Fill’ on the dropdown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9D8EBCB-7ECC-4DB7-B620-C06E834A50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" y="2786725"/>
            <a:ext cx="2137056" cy="806714"/>
          </a:xfrm>
          <a:solidFill>
            <a:schemeClr val="accent6"/>
          </a:solidFill>
        </p:spPr>
        <p:txBody>
          <a:bodyPr wrap="none" lIns="360000" tIns="180000" rIns="180000" bIns="180000" anchor="ctr">
            <a:spAutoFit/>
          </a:bodyPr>
          <a:lstStyle>
            <a:lvl1pPr algn="l">
              <a:defRPr lang="en-GB" sz="3200" dirty="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286D18C1-28C4-4E12-87B7-0655EFB4DA9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63800" y="2786725"/>
            <a:ext cx="2137056" cy="806714"/>
          </a:xfrm>
          <a:solidFill>
            <a:schemeClr val="accent6"/>
          </a:solidFill>
        </p:spPr>
        <p:txBody>
          <a:bodyPr wrap="none" lIns="360000" tIns="180000" rIns="180000" bIns="180000" anchor="ctr" anchorCtr="0">
            <a:sp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F5577A66-1893-4F70-B2D0-1360B782BC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27599" y="2786725"/>
            <a:ext cx="2137056" cy="806714"/>
          </a:xfrm>
          <a:solidFill>
            <a:schemeClr val="accent6"/>
          </a:solidFill>
        </p:spPr>
        <p:txBody>
          <a:bodyPr wrap="none" lIns="360000" tIns="180000" rIns="180000" bIns="180000" anchor="ctr" anchorCtr="0">
            <a:sp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9164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B945075E-7DD1-4461-B268-AAE6DF7D47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923314"/>
          </a:xfrm>
          <a:blipFill>
            <a:blip r:embed="rId2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289" b="-9289"/>
            </a:stretch>
          </a:blipFill>
        </p:spPr>
        <p:txBody>
          <a:bodyPr/>
          <a:lstStyle>
            <a:lvl1pPr marL="0" indent="0">
              <a:buNone/>
              <a:defRPr lang="en-GB" dirty="0">
                <a:solidFill>
                  <a:schemeClr val="tx1"/>
                </a:solidFill>
              </a:defRPr>
            </a:lvl1pPr>
          </a:lstStyle>
          <a:p>
            <a:r>
              <a:rPr lang="en-GB"/>
              <a:t>Right-click and select ‘Format shape’ or ‘Format picture’ to change the background image. Then choose ‘Picture format’ at the top, ‘Crop’ then ‘Fill’ on the dropdown</a:t>
            </a:r>
          </a:p>
        </p:txBody>
      </p:sp>
    </p:spTree>
    <p:extLst>
      <p:ext uri="{BB962C8B-B14F-4D97-AF65-F5344CB8AC3E}">
        <p14:creationId xmlns:p14="http://schemas.microsoft.com/office/powerpoint/2010/main" val="3985152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on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Standard slide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28145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November 20, 2025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C94F7F4-703E-45D5-9A79-2474266583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1151" y="6404800"/>
            <a:ext cx="1479549" cy="225361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06C39E-E98F-420F-B5A2-158BE9090A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34012"/>
            <a:ext cx="644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A56020C-E723-4C3D-8D3F-6174CC7FF1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26515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ample image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2D9C71E-70B5-45AF-AA59-49AD6306A30C}"/>
              </a:ext>
            </a:extLst>
          </p:cNvPr>
          <p:cNvSpPr/>
          <p:nvPr userDrawn="1"/>
        </p:nvSpPr>
        <p:spPr>
          <a:xfrm>
            <a:off x="0" y="0"/>
            <a:ext cx="12192000" cy="6200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559984"/>
            <a:ext cx="10515600" cy="540000"/>
          </a:xfrm>
        </p:spPr>
        <p:txBody>
          <a:bodyPr>
            <a:normAutofit/>
          </a:bodyPr>
          <a:lstStyle>
            <a:lvl1pPr algn="ctr">
              <a:defRPr sz="20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Description of example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November 20, 2025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838200" y="365125"/>
            <a:ext cx="10515600" cy="51084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Screenshot/example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0ABC3C3-E264-4EF7-B508-1757684C80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1151" y="6404800"/>
            <a:ext cx="1479549" cy="225361"/>
          </a:xfrm>
          <a:prstGeom prst="rect">
            <a:avLst/>
          </a:prstGeom>
        </p:spPr>
      </p:pic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5ADB2A2A-9688-4614-AD66-74A352DF30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34012"/>
            <a:ext cx="644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A56020C-E723-4C3D-8D3F-6174CC7FF1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6107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amp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F2D3946-9A4C-43CF-9AE4-A66F42846254}"/>
              </a:ext>
            </a:extLst>
          </p:cNvPr>
          <p:cNvSpPr/>
          <p:nvPr userDrawn="1"/>
        </p:nvSpPr>
        <p:spPr>
          <a:xfrm>
            <a:off x="0" y="0"/>
            <a:ext cx="12192000" cy="6200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November 20, 2025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838200" y="365125"/>
            <a:ext cx="10515600" cy="5741956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Screenshot/example image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C943695-C360-4806-8AC1-B97E92CA9B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1151" y="6404800"/>
            <a:ext cx="1479549" cy="225361"/>
          </a:xfrm>
          <a:prstGeom prst="rect">
            <a:avLst/>
          </a:prstGeom>
        </p:spPr>
      </p:pic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32C240E1-0FDE-40D9-80AA-0A8D24E192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34012"/>
            <a:ext cx="644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A56020C-E723-4C3D-8D3F-6174CC7FF1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6496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Chart title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November 20, 2025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8145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1F2A20B-0E03-431F-8A3D-4577A0D7BD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1151" y="6404800"/>
            <a:ext cx="1479549" cy="225361"/>
          </a:xfrm>
          <a:prstGeom prst="rect">
            <a:avLst/>
          </a:prstGeom>
        </p:spPr>
      </p:pic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EA946D69-0591-4B1B-B044-8B037D39BE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34012"/>
            <a:ext cx="644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A56020C-E723-4C3D-8D3F-6174CC7FF1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0912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/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November 20, 2025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199115-4CEC-47D2-96EB-D6924AB4D18E}"/>
              </a:ext>
            </a:extLst>
          </p:cNvPr>
          <p:cNvSpPr/>
          <p:nvPr userDrawn="1"/>
        </p:nvSpPr>
        <p:spPr>
          <a:xfrm>
            <a:off x="0" y="0"/>
            <a:ext cx="12192000" cy="6200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838200" y="365125"/>
            <a:ext cx="10515600" cy="574195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F1730FA-A4DD-4877-A0C5-819E7DC4CE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1151" y="6404800"/>
            <a:ext cx="1479549" cy="225361"/>
          </a:xfrm>
          <a:prstGeom prst="rect">
            <a:avLst/>
          </a:prstGeom>
        </p:spPr>
      </p:pic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9B44464E-8DD8-4B74-B4F7-E719FFD720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34012"/>
            <a:ext cx="644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A56020C-E723-4C3D-8D3F-6174CC7FF1B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4856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2A16285-CAF3-4089-9A61-60A1F3049D0E}"/>
              </a:ext>
            </a:extLst>
          </p:cNvPr>
          <p:cNvSpPr/>
          <p:nvPr userDrawn="1"/>
        </p:nvSpPr>
        <p:spPr>
          <a:xfrm>
            <a:off x="0" y="6237923"/>
            <a:ext cx="12192000" cy="6810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AA9A02-570A-46CA-90D3-7ABED921E0FF}"/>
              </a:ext>
            </a:extLst>
          </p:cNvPr>
          <p:cNvSpPr/>
          <p:nvPr userDrawn="1"/>
        </p:nvSpPr>
        <p:spPr>
          <a:xfrm>
            <a:off x="0" y="0"/>
            <a:ext cx="12192000" cy="69189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AA8AF564-FA4E-4EDE-8595-613739A09571}"/>
              </a:ext>
            </a:extLst>
          </p:cNvPr>
          <p:cNvSpPr txBox="1">
            <a:spLocks/>
          </p:cNvSpPr>
          <p:nvPr userDrawn="1"/>
        </p:nvSpPr>
        <p:spPr>
          <a:xfrm>
            <a:off x="7238999" y="5213508"/>
            <a:ext cx="2743200" cy="1703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solidFill>
                  <a:schemeClr val="tx1"/>
                </a:solidFill>
              </a:rPr>
              <a:t>healthaffairs.org</a:t>
            </a:r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740BD283-914C-4541-830D-90D960E066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38999" y="5477609"/>
            <a:ext cx="2743200" cy="1703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62EEFDA-6917-4E5B-AF45-A320DD07ED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8200" y="5213508"/>
            <a:ext cx="2852170" cy="43443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ACC5AEA-3B99-469C-BB94-7FF2053AD3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442642"/>
            <a:ext cx="9144000" cy="2387600"/>
          </a:xfrm>
          <a:effectLst/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0" baseline="0">
                <a:solidFill>
                  <a:schemeClr val="tx1"/>
                </a:solidFill>
                <a:effectLst/>
                <a:latin typeface="Lora" pitchFamily="2" charset="0"/>
              </a:defRPr>
            </a:lvl1pPr>
          </a:lstStyle>
          <a:p>
            <a:r>
              <a:rPr lang="en-US"/>
              <a:t>An intriguing and exciting </a:t>
            </a:r>
            <a:br>
              <a:rPr lang="en-US"/>
            </a:br>
            <a:r>
              <a:rPr lang="en-US"/>
              <a:t>title slide. </a:t>
            </a:r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3861701D-7565-4468-9BFA-2FFB1D738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3208347"/>
            <a:ext cx="9143999" cy="1296000"/>
          </a:xfrm>
        </p:spPr>
        <p:txBody>
          <a:bodyPr anchor="t"/>
          <a:lstStyle>
            <a:lvl1pPr algn="l">
              <a:lnSpc>
                <a:spcPct val="100000"/>
              </a:lnSpc>
              <a:defRPr sz="240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/>
              <a:t>November 20, 2025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817CE77-0749-4D3F-B368-02B43CDC0CE3}"/>
              </a:ext>
            </a:extLst>
          </p:cNvPr>
          <p:cNvCxnSpPr>
            <a:cxnSpLocks/>
          </p:cNvCxnSpPr>
          <p:nvPr userDrawn="1"/>
        </p:nvCxnSpPr>
        <p:spPr>
          <a:xfrm>
            <a:off x="838200" y="3039371"/>
            <a:ext cx="9143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02655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ve Str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09B5901A-15C0-4C53-ABA7-F263897617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300CC5D-D879-44F7-ADF0-F7DF1E9920FD}"/>
              </a:ext>
            </a:extLst>
          </p:cNvPr>
          <p:cNvSpPr/>
          <p:nvPr userDrawn="1"/>
        </p:nvSpPr>
        <p:spPr>
          <a:xfrm flipV="1">
            <a:off x="0" y="6300216"/>
            <a:ext cx="12192000" cy="557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7" name="Picture Placeholder 6">
            <a:extLst>
              <a:ext uri="{FF2B5EF4-FFF2-40B4-BE49-F238E27FC236}">
                <a16:creationId xmlns:a16="http://schemas.microsoft.com/office/drawing/2014/main" id="{57980EB5-A149-4D0F-B451-742C9A9ED4B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339" b="-9339"/>
            </a:stretch>
          </a:blipFill>
        </p:spPr>
        <p:txBody>
          <a:bodyPr/>
          <a:lstStyle>
            <a:lvl1pPr marL="0" indent="0" rtl="0">
              <a:buNone/>
              <a:defRPr lang="en-GB" dirty="0">
                <a:solidFill>
                  <a:schemeClr val="tx1"/>
                </a:solidFill>
              </a:defRPr>
            </a:lvl1pPr>
          </a:lstStyle>
          <a:p>
            <a:r>
              <a:rPr lang="en-GB"/>
              <a:t>Right-click and select ‘Format shape’ or ‘Format picture’ to change the background image. Then choose ‘Picture format’ at the top, ‘Crop’ then ‘Fill’ on the dropdown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C6A993B-B799-457B-A7FE-8C6CB43D1C0B}"/>
              </a:ext>
            </a:extLst>
          </p:cNvPr>
          <p:cNvSpPr/>
          <p:nvPr userDrawn="1"/>
        </p:nvSpPr>
        <p:spPr>
          <a:xfrm>
            <a:off x="4403891" y="898154"/>
            <a:ext cx="7233962" cy="4783318"/>
          </a:xfrm>
          <a:prstGeom prst="rect">
            <a:avLst/>
          </a:prstGeom>
          <a:blipFill dpi="0" rotWithShape="1">
            <a:blip r:embed="rId3"/>
            <a:srcRect/>
            <a:stretch>
              <a:fillRect t="-17342" b="-109080"/>
            </a:stretch>
          </a:blipFill>
          <a:ln>
            <a:noFill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FB604D9-E7C2-478C-9319-6B9764954479}"/>
              </a:ext>
            </a:extLst>
          </p:cNvPr>
          <p:cNvSpPr/>
          <p:nvPr userDrawn="1"/>
        </p:nvSpPr>
        <p:spPr>
          <a:xfrm>
            <a:off x="311151" y="1586400"/>
            <a:ext cx="4314450" cy="1354184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63500" sx="102000" sy="102000" algn="ctr" rotWithShape="0">
              <a:schemeClr val="accent6">
                <a:lumMod val="75000"/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BB9A478-1969-4F2B-B6E7-303242DF0D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6493" y="1730275"/>
            <a:ext cx="4003766" cy="3568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Speaker name</a:t>
            </a:r>
            <a:endParaRPr lang="en-GB"/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15C690B4-8E08-425F-A131-7B7B83FCC2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6493" y="2196366"/>
            <a:ext cx="4003766" cy="27413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D39D5A86-A0C2-46C0-A6A1-6B15CBE68D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6493" y="2491390"/>
            <a:ext cx="4003766" cy="27413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Company/School/Institute</a:t>
            </a:r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01A0374A-E378-453A-99E9-3B3C26B7A8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3AFB7BD2-09B5-45F5-B38C-A9A51516C5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1151" y="6465761"/>
            <a:ext cx="1479549" cy="225361"/>
          </a:xfrm>
          <a:prstGeom prst="rect">
            <a:avLst/>
          </a:prstGeom>
        </p:spPr>
      </p:pic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52BA10AC-0DA5-4574-A69C-E15A3825F6EF}"/>
              </a:ext>
            </a:extLst>
          </p:cNvPr>
          <p:cNvSpPr txBox="1">
            <a:spLocks/>
          </p:cNvSpPr>
          <p:nvPr userDrawn="1"/>
        </p:nvSpPr>
        <p:spPr>
          <a:xfrm>
            <a:off x="1830491" y="6395879"/>
            <a:ext cx="1513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u="none">
                <a:solidFill>
                  <a:schemeClr val="tx1"/>
                </a:solidFill>
              </a:rPr>
              <a:t>|   healthaffairs.org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1FA5613-4CCC-479E-A985-FDDFD9014322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6153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E5585D-EA29-4F0C-8FF7-452C068A2D0C}"/>
              </a:ext>
            </a:extLst>
          </p:cNvPr>
          <p:cNvSpPr/>
          <p:nvPr userDrawn="1"/>
        </p:nvSpPr>
        <p:spPr>
          <a:xfrm>
            <a:off x="0" y="0"/>
            <a:ext cx="12192000" cy="630021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361281"/>
            <a:ext cx="9144000" cy="413543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000" b="0" i="0" baseline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r>
              <a:rPr lang="en-US"/>
              <a:t>Divider slide</a:t>
            </a: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A247D7-CD07-4951-A3CA-AF28B7E1BC3E}"/>
              </a:ext>
            </a:extLst>
          </p:cNvPr>
          <p:cNvSpPr/>
          <p:nvPr userDrawn="1"/>
        </p:nvSpPr>
        <p:spPr>
          <a:xfrm>
            <a:off x="10265549" y="5586984"/>
            <a:ext cx="1807490" cy="1195168"/>
          </a:xfrm>
          <a:prstGeom prst="rect">
            <a:avLst/>
          </a:prstGeom>
          <a:blipFill dpi="0" rotWithShape="1">
            <a:blip r:embed="rId2"/>
            <a:srcRect/>
            <a:stretch>
              <a:fillRect t="-17342" b="-109080"/>
            </a:stretch>
          </a:blipFill>
          <a:ln>
            <a:noFill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027DBAF-7033-48E4-8E46-89EA31529B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</p:spTree>
    <p:extLst>
      <p:ext uri="{BB962C8B-B14F-4D97-AF65-F5344CB8AC3E}">
        <p14:creationId xmlns:p14="http://schemas.microsoft.com/office/powerpoint/2010/main" val="38255686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0813FF1-3577-489E-A603-05E9F8A9DD0B}"/>
              </a:ext>
            </a:extLst>
          </p:cNvPr>
          <p:cNvSpPr/>
          <p:nvPr userDrawn="1"/>
        </p:nvSpPr>
        <p:spPr>
          <a:xfrm>
            <a:off x="0" y="6181363"/>
            <a:ext cx="12192000" cy="6592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949440"/>
          </a:xfrm>
          <a:blipFill>
            <a:blip r:embed="rId2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289" b="-9289"/>
            </a:stretch>
          </a:blipFill>
        </p:spPr>
        <p:txBody>
          <a:bodyPr/>
          <a:lstStyle>
            <a:lvl1pPr marL="0" indent="0">
              <a:buNone/>
              <a:defRPr lang="en-GB" dirty="0">
                <a:solidFill>
                  <a:schemeClr val="tx1"/>
                </a:solidFill>
              </a:defRPr>
            </a:lvl1pPr>
          </a:lstStyle>
          <a:p>
            <a:r>
              <a:rPr lang="en-GB"/>
              <a:t>Right-click and select ‘Format shape’ or ‘Format picture’ to change the background image. </a:t>
            </a:r>
          </a:p>
          <a:p>
            <a:r>
              <a:rPr lang="en-GB"/>
              <a:t>Then choose ‘Picture format’ at the top, ‘Crop’ then ‘Fill’ on the dropdown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042F021-0A37-4F74-894B-EA63263EE88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2788488"/>
            <a:ext cx="6355080" cy="1281029"/>
          </a:xfrm>
          <a:solidFill>
            <a:schemeClr val="accent6"/>
          </a:solidFill>
        </p:spPr>
        <p:txBody>
          <a:bodyPr wrap="none" lIns="936000" tIns="360000" rIns="360000" bIns="360000" anchor="ctr">
            <a:spAutoFit/>
          </a:bodyPr>
          <a:lstStyle>
            <a:lvl1pPr algn="l">
              <a:defRPr lang="en-GB" dirty="0"/>
            </a:lvl1pPr>
          </a:lstStyle>
          <a:p>
            <a:r>
              <a:rPr lang="en-US"/>
              <a:t>Sub-section heading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6745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 b="0"/>
            </a:lvl1pPr>
          </a:lstStyle>
          <a:p>
            <a:r>
              <a:rPr lang="en-US"/>
              <a:t>Standard slide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F1EAFFF-902C-4908-BBEF-BD8B9B6D0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4441342-552F-4661-9460-FE864B91C685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C63F75A5-00CD-409B-B1C9-6D63B4CC32D5}"/>
              </a:ext>
            </a:extLst>
          </p:cNvPr>
          <p:cNvSpPr/>
          <p:nvPr userDrawn="1"/>
        </p:nvSpPr>
        <p:spPr>
          <a:xfrm>
            <a:off x="10265549" y="5586984"/>
            <a:ext cx="1807490" cy="1195168"/>
          </a:xfrm>
          <a:prstGeom prst="rect">
            <a:avLst/>
          </a:prstGeom>
          <a:blipFill dpi="0" rotWithShape="1">
            <a:blip r:embed="rId2"/>
            <a:srcRect/>
            <a:stretch>
              <a:fillRect t="-17342" b="-109080"/>
            </a:stretch>
          </a:blipFill>
          <a:ln>
            <a:noFill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6030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FCA8CA4-D19B-4996-A857-93F40E6266A6}"/>
              </a:ext>
            </a:extLst>
          </p:cNvPr>
          <p:cNvSpPr/>
          <p:nvPr userDrawn="1"/>
        </p:nvSpPr>
        <p:spPr>
          <a:xfrm>
            <a:off x="0" y="0"/>
            <a:ext cx="12192000" cy="69189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0D978E0-216B-4C60-953E-839E286F9BEA}"/>
              </a:ext>
            </a:extLst>
          </p:cNvPr>
          <p:cNvSpPr txBox="1">
            <a:spLocks/>
          </p:cNvSpPr>
          <p:nvPr userDrawn="1"/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Change footer via 'Insert' &gt; 'Header &amp; Footer'. Select Text and time' &gt; 'Update automatically'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122362"/>
            <a:ext cx="9144000" cy="413543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 b="0" baseline="0">
                <a:latin typeface="+mj-lt"/>
              </a:defRPr>
            </a:lvl1pPr>
          </a:lstStyle>
          <a:p>
            <a:r>
              <a:rPr lang="en-US"/>
              <a:t>Statement/number</a:t>
            </a:r>
            <a:br>
              <a:rPr lang="en-US"/>
            </a:br>
            <a:br>
              <a:rPr lang="en-US"/>
            </a:br>
            <a:r>
              <a:rPr lang="en-US"/>
              <a:t>Please use image background slides for inspiration statements</a:t>
            </a:r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74E3BED-EF99-45F0-B230-C943E18DE6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1151" y="6465761"/>
            <a:ext cx="1479549" cy="225361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B3C97F13-EF20-45D7-B84E-3BC0B873FB1F}"/>
              </a:ext>
            </a:extLst>
          </p:cNvPr>
          <p:cNvSpPr txBox="1">
            <a:spLocks/>
          </p:cNvSpPr>
          <p:nvPr userDrawn="1"/>
        </p:nvSpPr>
        <p:spPr>
          <a:xfrm>
            <a:off x="1830491" y="6395879"/>
            <a:ext cx="1513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u="none">
                <a:solidFill>
                  <a:schemeClr val="tx1"/>
                </a:solidFill>
              </a:rPr>
              <a:t>|   healthaffairs.org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6AF26C-C0C3-4DB1-9674-29D96C0653ED}"/>
              </a:ext>
            </a:extLst>
          </p:cNvPr>
          <p:cNvSpPr/>
          <p:nvPr userDrawn="1"/>
        </p:nvSpPr>
        <p:spPr>
          <a:xfrm>
            <a:off x="10265549" y="5586984"/>
            <a:ext cx="1807490" cy="1195168"/>
          </a:xfrm>
          <a:prstGeom prst="rect">
            <a:avLst/>
          </a:prstGeom>
          <a:blipFill dpi="0" rotWithShape="1">
            <a:blip r:embed="rId3"/>
            <a:srcRect/>
            <a:stretch>
              <a:fillRect t="-17342" b="-109080"/>
            </a:stretch>
          </a:blipFill>
          <a:ln>
            <a:noFill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3933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EF0B6FD-780B-401A-9B9C-2D50955ABBEE}"/>
              </a:ext>
            </a:extLst>
          </p:cNvPr>
          <p:cNvSpPr/>
          <p:nvPr userDrawn="1"/>
        </p:nvSpPr>
        <p:spPr>
          <a:xfrm>
            <a:off x="0" y="0"/>
            <a:ext cx="12192000" cy="69189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122362"/>
            <a:ext cx="6309154" cy="413543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000" b="0" i="1" baseline="0">
                <a:solidFill>
                  <a:schemeClr val="tx1"/>
                </a:solidFill>
                <a:latin typeface="Lora Medium Italic" pitchFamily="2" charset="0"/>
              </a:defRPr>
            </a:lvl1pPr>
          </a:lstStyle>
          <a:p>
            <a:r>
              <a:rPr lang="en-US"/>
              <a:t>“Quote.”</a:t>
            </a:r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626593F-D813-484B-A8CA-5A7A2185E2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8447EBD-C854-4382-9CA3-D683054358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1151" y="6465761"/>
            <a:ext cx="1479549" cy="225361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97F2B28D-2D66-45BD-AA07-E329A577C2AB}"/>
              </a:ext>
            </a:extLst>
          </p:cNvPr>
          <p:cNvSpPr txBox="1">
            <a:spLocks/>
          </p:cNvSpPr>
          <p:nvPr userDrawn="1"/>
        </p:nvSpPr>
        <p:spPr>
          <a:xfrm>
            <a:off x="1830491" y="6395879"/>
            <a:ext cx="1513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u="none">
                <a:solidFill>
                  <a:schemeClr val="tx1"/>
                </a:solidFill>
              </a:rPr>
              <a:t>|   healthaffairs.org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84FF36-655D-48A0-81EA-970BE2146C3A}"/>
              </a:ext>
            </a:extLst>
          </p:cNvPr>
          <p:cNvSpPr/>
          <p:nvPr userDrawn="1"/>
        </p:nvSpPr>
        <p:spPr>
          <a:xfrm>
            <a:off x="10265549" y="5586984"/>
            <a:ext cx="1807490" cy="1195168"/>
          </a:xfrm>
          <a:prstGeom prst="rect">
            <a:avLst/>
          </a:prstGeom>
          <a:blipFill dpi="0" rotWithShape="1">
            <a:blip r:embed="rId3"/>
            <a:srcRect/>
            <a:stretch>
              <a:fillRect t="-17342" b="-109080"/>
            </a:stretch>
          </a:blipFill>
          <a:ln>
            <a:noFill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0700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Comparison slide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38528"/>
            <a:ext cx="5181600" cy="4238434"/>
          </a:xfrm>
        </p:spPr>
        <p:txBody>
          <a:bodyPr/>
          <a:lstStyle>
            <a:lvl1pPr>
              <a:lnSpc>
                <a:spcPct val="100000"/>
              </a:lnSpc>
              <a:defRPr lang="en-US" dirty="0"/>
            </a:lvl1pPr>
            <a:lvl2pPr>
              <a:lnSpc>
                <a:spcPct val="100000"/>
              </a:lnSpc>
              <a:defRPr lang="en-US" dirty="0"/>
            </a:lvl2pPr>
            <a:lvl3pPr>
              <a:lnSpc>
                <a:spcPct val="100000"/>
              </a:lnSpc>
              <a:defRPr lang="en-US" dirty="0"/>
            </a:lvl3pPr>
            <a:lvl4pPr>
              <a:lnSpc>
                <a:spcPct val="100000"/>
              </a:lnSpc>
              <a:defRPr lang="en-US" dirty="0"/>
            </a:lvl4pPr>
            <a:lvl5pPr>
              <a:lnSpc>
                <a:spcPct val="100000"/>
              </a:lnSpc>
              <a:defRPr lang="en-GB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938528"/>
            <a:ext cx="5181600" cy="4238434"/>
          </a:xfrm>
        </p:spPr>
        <p:txBody>
          <a:bodyPr/>
          <a:lstStyle>
            <a:lvl1pPr>
              <a:lnSpc>
                <a:spcPct val="100000"/>
              </a:lnSpc>
              <a:defRPr lang="en-US"/>
            </a:lvl1pPr>
            <a:lvl2pPr>
              <a:lnSpc>
                <a:spcPct val="100000"/>
              </a:lnSpc>
              <a:defRPr lang="en-US"/>
            </a:lvl2pPr>
            <a:lvl3pPr>
              <a:lnSpc>
                <a:spcPct val="100000"/>
              </a:lnSpc>
              <a:defRPr lang="en-US"/>
            </a:lvl3pPr>
            <a:lvl4pPr>
              <a:lnSpc>
                <a:spcPct val="100000"/>
              </a:lnSpc>
              <a:defRPr lang="en-US"/>
            </a:lvl4pPr>
            <a:lvl5pPr>
              <a:lnSpc>
                <a:spcPct val="100000"/>
              </a:lnSpc>
              <a:defRPr lang="en-GB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3486" y="6395879"/>
            <a:ext cx="6688071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November 20, 2025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A5F0227-175D-4789-95E1-FBD62805C43A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E0DD2D0-EBA4-4795-8E08-815A20224654}"/>
              </a:ext>
            </a:extLst>
          </p:cNvPr>
          <p:cNvSpPr/>
          <p:nvPr userDrawn="1"/>
        </p:nvSpPr>
        <p:spPr>
          <a:xfrm>
            <a:off x="10265549" y="5586984"/>
            <a:ext cx="1807490" cy="1195168"/>
          </a:xfrm>
          <a:prstGeom prst="rect">
            <a:avLst/>
          </a:prstGeom>
          <a:blipFill dpi="0" rotWithShape="1">
            <a:blip r:embed="rId2"/>
            <a:srcRect/>
            <a:stretch>
              <a:fillRect t="-17342" b="-109080"/>
            </a:stretch>
          </a:blipFill>
          <a:ln>
            <a:noFill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3852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</a:lstStyle>
          <a:p>
            <a:r>
              <a:rPr lang="en-US"/>
              <a:t>Comparison slide with titles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7" y="1825625"/>
            <a:ext cx="5180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Comparison item 1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4988" y="2649537"/>
            <a:ext cx="5180400" cy="354012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7" y="2649537"/>
            <a:ext cx="5180400" cy="354012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4988" y="1823244"/>
            <a:ext cx="5180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Comparison item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3A4DA3-376A-48BC-839F-7FE0822B0E89}"/>
              </a:ext>
            </a:extLst>
          </p:cNvPr>
          <p:cNvSpPr/>
          <p:nvPr userDrawn="1"/>
        </p:nvSpPr>
        <p:spPr>
          <a:xfrm>
            <a:off x="10265549" y="5586984"/>
            <a:ext cx="1807490" cy="1195168"/>
          </a:xfrm>
          <a:prstGeom prst="rect">
            <a:avLst/>
          </a:prstGeom>
          <a:blipFill dpi="0" rotWithShape="1">
            <a:blip r:embed="rId2"/>
            <a:srcRect/>
            <a:stretch>
              <a:fillRect t="-17342" b="-109080"/>
            </a:stretch>
          </a:blipFill>
          <a:ln>
            <a:noFill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C46FD58-72D4-4A8C-B8CB-AFAE989051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</p:spTree>
    <p:extLst>
      <p:ext uri="{BB962C8B-B14F-4D97-AF65-F5344CB8AC3E}">
        <p14:creationId xmlns:p14="http://schemas.microsoft.com/office/powerpoint/2010/main" val="13960048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6A649DE-F704-40DC-B34E-0355314AF48F}"/>
              </a:ext>
            </a:extLst>
          </p:cNvPr>
          <p:cNvSpPr/>
          <p:nvPr userDrawn="1"/>
        </p:nvSpPr>
        <p:spPr>
          <a:xfrm>
            <a:off x="0" y="0"/>
            <a:ext cx="503813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8E15D1-8BF1-4FF6-89CD-1516ECF80446}"/>
              </a:ext>
            </a:extLst>
          </p:cNvPr>
          <p:cNvSpPr/>
          <p:nvPr userDrawn="1"/>
        </p:nvSpPr>
        <p:spPr>
          <a:xfrm>
            <a:off x="5038137" y="0"/>
            <a:ext cx="715386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57200"/>
            <a:ext cx="3933825" cy="5411788"/>
          </a:xfrm>
        </p:spPr>
        <p:txBody>
          <a:bodyPr anchor="ctr"/>
          <a:lstStyle>
            <a:lvl1pPr>
              <a:lnSpc>
                <a:spcPct val="10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Annotation or commentary</a:t>
            </a:r>
            <a:endParaRPr lang="en-GB"/>
          </a:p>
        </p:txBody>
      </p:sp>
      <p:sp>
        <p:nvSpPr>
          <p:cNvPr id="15" name="Content Placeholder 13">
            <a:extLst>
              <a:ext uri="{FF2B5EF4-FFF2-40B4-BE49-F238E27FC236}">
                <a16:creationId xmlns:a16="http://schemas.microsoft.com/office/drawing/2014/main" id="{C777A118-D40D-44C8-8814-04A363BB93C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75250" y="457200"/>
            <a:ext cx="6178550" cy="5411788"/>
          </a:xfrm>
        </p:spPr>
        <p:txBody>
          <a:bodyPr anchor="ctr" anchorCtr="1">
            <a:normAutofit/>
          </a:bodyPr>
          <a:lstStyle>
            <a:lvl1pPr marL="0" indent="0">
              <a:buNone/>
              <a:defRPr lang="en-GB" sz="2400" dirty="0"/>
            </a:lvl1pPr>
          </a:lstStyle>
          <a:p>
            <a:pPr lvl="0"/>
            <a:r>
              <a:rPr lang="en-GB"/>
              <a:t>Image/chart etc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71173E1-3198-423D-A2CB-F47625DC315A}"/>
              </a:ext>
            </a:extLst>
          </p:cNvPr>
          <p:cNvSpPr/>
          <p:nvPr userDrawn="1"/>
        </p:nvSpPr>
        <p:spPr>
          <a:xfrm flipV="1">
            <a:off x="0" y="6300216"/>
            <a:ext cx="12192000" cy="557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985C72B5-B69B-435E-9DB3-63CD72D17D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1151" y="6465761"/>
            <a:ext cx="1479549" cy="225361"/>
          </a:xfrm>
          <a:prstGeom prst="rect">
            <a:avLst/>
          </a:prstGeom>
        </p:spPr>
      </p:pic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A30D7100-700C-4CAD-8395-8CB1EE45CCF8}"/>
              </a:ext>
            </a:extLst>
          </p:cNvPr>
          <p:cNvSpPr txBox="1">
            <a:spLocks/>
          </p:cNvSpPr>
          <p:nvPr userDrawn="1"/>
        </p:nvSpPr>
        <p:spPr>
          <a:xfrm>
            <a:off x="1830491" y="6395879"/>
            <a:ext cx="1513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u="none">
                <a:solidFill>
                  <a:schemeClr val="tx1"/>
                </a:solidFill>
              </a:rPr>
              <a:t>|   healthaffairs.org</a:t>
            </a: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FD4F08E7-1E50-49DB-94D9-3F6171E032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FADAF4F-F729-499C-A6F2-A4DB7686BB98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96684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4FDC265-8448-4109-9649-00AFF9D96681}"/>
              </a:ext>
            </a:extLst>
          </p:cNvPr>
          <p:cNvSpPr/>
          <p:nvPr userDrawn="1"/>
        </p:nvSpPr>
        <p:spPr>
          <a:xfrm>
            <a:off x="2" y="0"/>
            <a:ext cx="715386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5B996D-2C4E-4243-9352-3CB9343C4CC0}"/>
              </a:ext>
            </a:extLst>
          </p:cNvPr>
          <p:cNvSpPr/>
          <p:nvPr userDrawn="1"/>
        </p:nvSpPr>
        <p:spPr>
          <a:xfrm>
            <a:off x="6894786" y="0"/>
            <a:ext cx="529721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421563" y="457200"/>
            <a:ext cx="3933825" cy="5411788"/>
          </a:xfrm>
        </p:spPr>
        <p:txBody>
          <a:bodyPr anchor="ctr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Annotation or commentary</a:t>
            </a:r>
            <a:endParaRPr lang="en-GB"/>
          </a:p>
        </p:txBody>
      </p:sp>
      <p:sp>
        <p:nvSpPr>
          <p:cNvPr id="12" name="Content Placeholder 13">
            <a:extLst>
              <a:ext uri="{FF2B5EF4-FFF2-40B4-BE49-F238E27FC236}">
                <a16:creationId xmlns:a16="http://schemas.microsoft.com/office/drawing/2014/main" id="{B1C46D79-DA93-4760-8AF3-09949EC7C4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457200"/>
            <a:ext cx="6178550" cy="5411788"/>
          </a:xfrm>
        </p:spPr>
        <p:txBody>
          <a:bodyPr anchor="ctr" anchorCtr="1">
            <a:normAutofit/>
          </a:bodyPr>
          <a:lstStyle>
            <a:lvl1pPr marL="0" indent="0">
              <a:buNone/>
              <a:defRPr lang="en-GB" sz="2400" dirty="0"/>
            </a:lvl1pPr>
          </a:lstStyle>
          <a:p>
            <a:pPr lvl="0"/>
            <a:r>
              <a:rPr lang="en-GB"/>
              <a:t>Image/chart etc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103DDE-168E-42BB-811D-4F1B962AE273}"/>
              </a:ext>
            </a:extLst>
          </p:cNvPr>
          <p:cNvSpPr/>
          <p:nvPr userDrawn="1"/>
        </p:nvSpPr>
        <p:spPr>
          <a:xfrm flipV="1">
            <a:off x="0" y="6300216"/>
            <a:ext cx="12192000" cy="557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5D0D04DD-9BA3-4800-9E2E-7610B2DD41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1151" y="6465761"/>
            <a:ext cx="1479549" cy="225361"/>
          </a:xfrm>
          <a:prstGeom prst="rect">
            <a:avLst/>
          </a:prstGeom>
        </p:spPr>
      </p:pic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D7706C86-A3F7-4730-9048-45054144612E}"/>
              </a:ext>
            </a:extLst>
          </p:cNvPr>
          <p:cNvSpPr txBox="1">
            <a:spLocks/>
          </p:cNvSpPr>
          <p:nvPr userDrawn="1"/>
        </p:nvSpPr>
        <p:spPr>
          <a:xfrm>
            <a:off x="1830491" y="6395879"/>
            <a:ext cx="1513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u="none">
                <a:solidFill>
                  <a:schemeClr val="tx1"/>
                </a:solidFill>
              </a:rPr>
              <a:t>|   healthaffairs.org</a:t>
            </a: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C4E9CB89-2814-4752-A5D9-DE29D47DA6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4FF59C7-2BBD-4CBD-84D2-FA0E9C2977BC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20309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0E7E6B3-F6C6-4115-9C65-64EF66E1357F}"/>
              </a:ext>
            </a:extLst>
          </p:cNvPr>
          <p:cNvSpPr/>
          <p:nvPr userDrawn="1"/>
        </p:nvSpPr>
        <p:spPr>
          <a:xfrm>
            <a:off x="0" y="0"/>
            <a:ext cx="12192000" cy="63093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1122362"/>
            <a:ext cx="9144000" cy="413543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000" b="0" i="1" baseline="0">
                <a:solidFill>
                  <a:schemeClr val="tx1"/>
                </a:solidFill>
                <a:latin typeface="Lora" pitchFamily="2" charset="0"/>
              </a:defRPr>
            </a:lvl1pPr>
          </a:lstStyle>
          <a:p>
            <a:r>
              <a:rPr lang="en-US"/>
              <a:t>Inspirational or </a:t>
            </a:r>
            <a:br>
              <a:rPr lang="en-US"/>
            </a:br>
            <a:r>
              <a:rPr lang="en-US"/>
              <a:t>aspirational statement</a:t>
            </a:r>
            <a:endParaRPr lang="en-GB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5D7056B0-60B1-416A-AB9F-46537EA023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602C074-18F7-4C6E-993A-1483C0A995AA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AE61E37-C8B9-4E8D-87F5-60BE88BE3B7B}"/>
              </a:ext>
            </a:extLst>
          </p:cNvPr>
          <p:cNvSpPr/>
          <p:nvPr userDrawn="1"/>
        </p:nvSpPr>
        <p:spPr>
          <a:xfrm>
            <a:off x="10265549" y="5586984"/>
            <a:ext cx="1807490" cy="1195168"/>
          </a:xfrm>
          <a:prstGeom prst="rect">
            <a:avLst/>
          </a:prstGeom>
          <a:blipFill dpi="0" rotWithShape="1">
            <a:blip r:embed="rId2"/>
            <a:srcRect/>
            <a:stretch>
              <a:fillRect t="-17342" b="-109080"/>
            </a:stretch>
          </a:blipFill>
          <a:ln>
            <a:noFill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5951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-screen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81667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on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Standard slide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83664"/>
            <a:ext cx="10515600" cy="422341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3DADE8D-BA82-4304-AAF1-E6FD79DED7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FA43A91-0E51-41C9-A2D9-DB03FE9E9AB2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9E028F49-B7D8-47CE-9C55-C5F099453EDC}"/>
              </a:ext>
            </a:extLst>
          </p:cNvPr>
          <p:cNvSpPr/>
          <p:nvPr userDrawn="1"/>
        </p:nvSpPr>
        <p:spPr>
          <a:xfrm>
            <a:off x="10265549" y="5586984"/>
            <a:ext cx="1807490" cy="1195168"/>
          </a:xfrm>
          <a:prstGeom prst="rect">
            <a:avLst/>
          </a:prstGeom>
          <a:blipFill dpi="0" rotWithShape="1">
            <a:blip r:embed="rId2"/>
            <a:srcRect/>
            <a:stretch>
              <a:fillRect t="-17342" b="-109080"/>
            </a:stretch>
          </a:blipFill>
          <a:ln>
            <a:noFill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6260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ample image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FFB6DE-3F99-4CF2-A5AA-FF2F8C001F8F}"/>
              </a:ext>
            </a:extLst>
          </p:cNvPr>
          <p:cNvSpPr/>
          <p:nvPr userDrawn="1"/>
        </p:nvSpPr>
        <p:spPr>
          <a:xfrm>
            <a:off x="0" y="0"/>
            <a:ext cx="12192000" cy="63093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559984"/>
            <a:ext cx="10515600" cy="540000"/>
          </a:xfrm>
        </p:spPr>
        <p:txBody>
          <a:bodyPr>
            <a:normAutofit/>
          </a:bodyPr>
          <a:lstStyle>
            <a:lvl1pPr algn="ctr">
              <a:defRPr sz="20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Description of example</a:t>
            </a:r>
            <a:endParaRPr lang="en-GB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838200" y="365125"/>
            <a:ext cx="10515600" cy="51084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Screenshot/example image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45E70EB-D085-49C6-9BC4-83D1EAAF6C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4910330-1FCA-4683-AD10-C3B173D8AB61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7605ABA-2D8E-444A-9FFB-2BC9CB044353}"/>
              </a:ext>
            </a:extLst>
          </p:cNvPr>
          <p:cNvSpPr/>
          <p:nvPr userDrawn="1"/>
        </p:nvSpPr>
        <p:spPr>
          <a:xfrm>
            <a:off x="10265549" y="5586984"/>
            <a:ext cx="1807490" cy="1195168"/>
          </a:xfrm>
          <a:prstGeom prst="rect">
            <a:avLst/>
          </a:prstGeom>
          <a:blipFill dpi="0" rotWithShape="1">
            <a:blip r:embed="rId2"/>
            <a:srcRect/>
            <a:stretch>
              <a:fillRect t="-17342" b="-109080"/>
            </a:stretch>
          </a:blipFill>
          <a:ln>
            <a:noFill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66368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amp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6D1568-7614-495D-86DE-8F9B46D96EB2}"/>
              </a:ext>
            </a:extLst>
          </p:cNvPr>
          <p:cNvSpPr/>
          <p:nvPr userDrawn="1"/>
        </p:nvSpPr>
        <p:spPr>
          <a:xfrm>
            <a:off x="0" y="0"/>
            <a:ext cx="12192000" cy="63093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838200" y="365125"/>
            <a:ext cx="10515600" cy="5741956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Screenshot/example image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883E13F-D1F0-468E-85B2-4FF83034B4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4EB9DBD-1142-4D00-B75E-60598530BB35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5329E2F9-9D62-4BE6-8E59-B5A9A0CE0563}"/>
              </a:ext>
            </a:extLst>
          </p:cNvPr>
          <p:cNvSpPr/>
          <p:nvPr userDrawn="1"/>
        </p:nvSpPr>
        <p:spPr>
          <a:xfrm>
            <a:off x="10265549" y="5586984"/>
            <a:ext cx="1807490" cy="1195168"/>
          </a:xfrm>
          <a:prstGeom prst="rect">
            <a:avLst/>
          </a:prstGeom>
          <a:blipFill dpi="0" rotWithShape="1">
            <a:blip r:embed="rId2"/>
            <a:srcRect/>
            <a:stretch>
              <a:fillRect t="-17342" b="-109080"/>
            </a:stretch>
          </a:blipFill>
          <a:ln>
            <a:noFill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876801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E1718AF-0C65-4B4D-8617-1EC86460CD7F}"/>
              </a:ext>
            </a:extLst>
          </p:cNvPr>
          <p:cNvSpPr/>
          <p:nvPr userDrawn="1"/>
        </p:nvSpPr>
        <p:spPr>
          <a:xfrm>
            <a:off x="0" y="0"/>
            <a:ext cx="12192000" cy="63093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lnSpc>
                <a:spcPct val="100000"/>
              </a:lnSpc>
              <a:defRPr lang="en-GB" dirty="0"/>
            </a:lvl1pPr>
          </a:lstStyle>
          <a:p>
            <a:r>
              <a:rPr lang="en-US"/>
              <a:t>Chart title</a:t>
            </a:r>
            <a:endParaRPr lang="en-GB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8145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F63C9F7-2326-4628-87B0-1DD4F2FDF3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8B9C4D-D4D4-4F69-8FAB-1B9EC6E8B9B9}"/>
              </a:ext>
            </a:extLst>
          </p:cNvPr>
          <p:cNvCxnSpPr/>
          <p:nvPr userDrawn="1"/>
        </p:nvCxnSpPr>
        <p:spPr>
          <a:xfrm>
            <a:off x="838200" y="1690688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306628-4F0C-4438-89B1-68B405687212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4BD12AE-80A7-436F-BC9F-0587EEF0970C}"/>
              </a:ext>
            </a:extLst>
          </p:cNvPr>
          <p:cNvSpPr/>
          <p:nvPr userDrawn="1"/>
        </p:nvSpPr>
        <p:spPr>
          <a:xfrm>
            <a:off x="10265549" y="5586984"/>
            <a:ext cx="1807490" cy="1195168"/>
          </a:xfrm>
          <a:prstGeom prst="rect">
            <a:avLst/>
          </a:prstGeom>
          <a:blipFill dpi="0" rotWithShape="1">
            <a:blip r:embed="rId2"/>
            <a:srcRect/>
            <a:stretch>
              <a:fillRect t="-17342" b="-109080"/>
            </a:stretch>
          </a:blipFill>
          <a:ln>
            <a:noFill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03114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/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011C5D-BCA6-400B-9593-2CB3318E3C5E}"/>
              </a:ext>
            </a:extLst>
          </p:cNvPr>
          <p:cNvSpPr/>
          <p:nvPr userDrawn="1"/>
        </p:nvSpPr>
        <p:spPr>
          <a:xfrm>
            <a:off x="0" y="0"/>
            <a:ext cx="12192000" cy="63093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838200" y="365125"/>
            <a:ext cx="10515600" cy="574195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D7F3CA3-BBC8-4414-A441-DEF5799C66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160725" y="6492875"/>
            <a:ext cx="1830978" cy="1703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52878F2-9511-42BD-9AF4-9F4AB5992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7C2AD4-FC30-423A-8EE0-3388A55F99B4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B1827CF-C629-4ADE-8BF4-FCD6E38C83C4}"/>
              </a:ext>
            </a:extLst>
          </p:cNvPr>
          <p:cNvSpPr/>
          <p:nvPr userDrawn="1"/>
        </p:nvSpPr>
        <p:spPr>
          <a:xfrm>
            <a:off x="10265549" y="5586984"/>
            <a:ext cx="1807490" cy="1195168"/>
          </a:xfrm>
          <a:prstGeom prst="rect">
            <a:avLst/>
          </a:prstGeom>
          <a:blipFill dpi="0" rotWithShape="1">
            <a:blip r:embed="rId2"/>
            <a:srcRect/>
            <a:stretch>
              <a:fillRect t="-17342" b="-109080"/>
            </a:stretch>
          </a:blipFill>
          <a:ln>
            <a:noFill/>
          </a:ln>
          <a:effectLst>
            <a:outerShdw blurRad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190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image" Target="../media/image1.svg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image" Target="../media/image1.svg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C4A955-8F83-4B22-9728-0B797D14C236}"/>
              </a:ext>
            </a:extLst>
          </p:cNvPr>
          <p:cNvSpPr/>
          <p:nvPr userDrawn="1"/>
        </p:nvSpPr>
        <p:spPr>
          <a:xfrm>
            <a:off x="0" y="0"/>
            <a:ext cx="12192000" cy="63002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BB5006-363C-4317-913D-E55F8882A5E1}"/>
              </a:ext>
            </a:extLst>
          </p:cNvPr>
          <p:cNvSpPr/>
          <p:nvPr userDrawn="1"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66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500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993391"/>
            <a:ext cx="10515600" cy="4183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A0C3E3F-E885-41F2-B772-194EA5BC47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11151" y="6465761"/>
            <a:ext cx="1479549" cy="225361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90C03DA7-D679-477C-97F3-440F42494EA1}"/>
              </a:ext>
            </a:extLst>
          </p:cNvPr>
          <p:cNvSpPr txBox="1">
            <a:spLocks/>
          </p:cNvSpPr>
          <p:nvPr userDrawn="1"/>
        </p:nvSpPr>
        <p:spPr>
          <a:xfrm>
            <a:off x="1830491" y="6395879"/>
            <a:ext cx="1513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u="none">
                <a:solidFill>
                  <a:schemeClr val="tx1"/>
                </a:solidFill>
              </a:rPr>
              <a:t>|   healthaffairs.org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F084F5F-3CA3-44F6-BD57-50FA39ABBC7E}"/>
              </a:ext>
            </a:extLst>
          </p:cNvPr>
          <p:cNvCxnSpPr>
            <a:cxnSpLocks/>
          </p:cNvCxnSpPr>
          <p:nvPr userDrawn="1"/>
        </p:nvCxnSpPr>
        <p:spPr>
          <a:xfrm>
            <a:off x="0" y="630501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39429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730" r:id="rId2"/>
    <p:sldLayoutId id="2147483701" r:id="rId3"/>
    <p:sldLayoutId id="2147483660" r:id="rId4"/>
    <p:sldLayoutId id="2147483659" r:id="rId5"/>
    <p:sldLayoutId id="2147483675" r:id="rId6"/>
    <p:sldLayoutId id="2147483662" r:id="rId7"/>
    <p:sldLayoutId id="2147483663" r:id="rId8"/>
    <p:sldLayoutId id="2147483670" r:id="rId9"/>
    <p:sldLayoutId id="2147483671" r:id="rId10"/>
    <p:sldLayoutId id="2147483699" r:id="rId11"/>
    <p:sldLayoutId id="2147483727" r:id="rId12"/>
    <p:sldLayoutId id="2147483692" r:id="rId13"/>
    <p:sldLayoutId id="2147483693" r:id="rId14"/>
    <p:sldLayoutId id="2147483694" r:id="rId15"/>
    <p:sldLayoutId id="2147483695" r:id="rId16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3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5554" y="6334919"/>
            <a:ext cx="64360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A0C3E3F-E885-41F2-B772-194EA5BC47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11151" y="6404801"/>
            <a:ext cx="1479549" cy="225361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8CD93A-ACD9-4984-B498-9E4FCF5BDE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34012"/>
            <a:ext cx="644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A56020C-E723-4C3D-8D3F-6174CC7FF1B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90C03DA7-D679-477C-97F3-440F42494EA1}"/>
              </a:ext>
            </a:extLst>
          </p:cNvPr>
          <p:cNvSpPr txBox="1">
            <a:spLocks/>
          </p:cNvSpPr>
          <p:nvPr userDrawn="1"/>
        </p:nvSpPr>
        <p:spPr>
          <a:xfrm>
            <a:off x="8610600" y="633491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healthaffairs.org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E3BE51-894A-43D4-B184-8CA8E3DA2D53}"/>
              </a:ext>
            </a:extLst>
          </p:cNvPr>
          <p:cNvCxnSpPr/>
          <p:nvPr userDrawn="1"/>
        </p:nvCxnSpPr>
        <p:spPr>
          <a:xfrm>
            <a:off x="838200" y="1690688"/>
            <a:ext cx="10515600" cy="0"/>
          </a:xfrm>
          <a:prstGeom prst="line">
            <a:avLst/>
          </a:prstGeom>
          <a:ln>
            <a:solidFill>
              <a:srgbClr val="706F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366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9A0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C4A955-8F83-4B22-9728-0B797D14C236}"/>
              </a:ext>
            </a:extLst>
          </p:cNvPr>
          <p:cNvSpPr/>
          <p:nvPr userDrawn="1"/>
        </p:nvSpPr>
        <p:spPr>
          <a:xfrm>
            <a:off x="0" y="0"/>
            <a:ext cx="12192000" cy="62422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BB5006-363C-4317-913D-E55F8882A5E1}"/>
              </a:ext>
            </a:extLst>
          </p:cNvPr>
          <p:cNvSpPr/>
          <p:nvPr userDrawn="1"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66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500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993391"/>
            <a:ext cx="10515600" cy="4183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A0C3E3F-E885-41F2-B772-194EA5BC47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11151" y="6365063"/>
            <a:ext cx="2287083" cy="348362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90C03DA7-D679-477C-97F3-440F42494EA1}"/>
              </a:ext>
            </a:extLst>
          </p:cNvPr>
          <p:cNvSpPr txBox="1">
            <a:spLocks/>
          </p:cNvSpPr>
          <p:nvPr userDrawn="1"/>
        </p:nvSpPr>
        <p:spPr>
          <a:xfrm>
            <a:off x="2967914" y="6219918"/>
            <a:ext cx="2830719" cy="694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u="none">
                <a:solidFill>
                  <a:schemeClr val="tx1"/>
                </a:solidFill>
              </a:rPr>
              <a:t>|   healthaffairs.org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F084F5F-3CA3-44F6-BD57-50FA39ABBC7E}"/>
              </a:ext>
            </a:extLst>
          </p:cNvPr>
          <p:cNvCxnSpPr>
            <a:cxnSpLocks/>
          </p:cNvCxnSpPr>
          <p:nvPr userDrawn="1"/>
        </p:nvCxnSpPr>
        <p:spPr>
          <a:xfrm>
            <a:off x="311151" y="5503281"/>
            <a:ext cx="11880849" cy="3837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65B87BDD-3C88-407C-931E-CE48225CCE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1775" y="6395876"/>
            <a:ext cx="63091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November 20, 2025</a:t>
            </a:r>
          </a:p>
        </p:txBody>
      </p:sp>
    </p:spTree>
    <p:extLst>
      <p:ext uri="{BB962C8B-B14F-4D97-AF65-F5344CB8AC3E}">
        <p14:creationId xmlns:p14="http://schemas.microsoft.com/office/powerpoint/2010/main" val="3423621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C0705DF-E8D5-892A-B0A1-78A3D4892A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Policy Options to Support Purchasers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B68FA2-1BE9-F377-7BC1-AE5ADABFF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November 20,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7789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17D72-2B82-FF28-7205-09475D3D8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00CEFC-1E93-3C38-D71E-8FD10D2C0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031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Why Employers Can’t Do it Alone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DF7F929-FE9E-E7F2-EF23-4EC8B63093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0848" y="2150459"/>
            <a:ext cx="6468705" cy="381457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Data still hard to obtain and interpret</a:t>
            </a:r>
            <a:endParaRPr lang="en-US" sz="2200" dirty="0"/>
          </a:p>
          <a:p>
            <a:pPr>
              <a:lnSpc>
                <a:spcPct val="90000"/>
              </a:lnSpc>
            </a:pPr>
            <a:r>
              <a:rPr lang="en-US" sz="2200" dirty="0"/>
              <a:t>Opaque system of middlemen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Employers bound by contracts they don’t negotiate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Financial incentives create conflicts of interest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Compensation to intermediaries can be a percentage of “savings”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Compensation can come from both sides of arrangement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Employers are reluctant to change TPAs/insurers frequently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44EF06-51BA-225E-A872-4A6F3C98C3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83" r="13712" b="-2"/>
          <a:stretch>
            <a:fillRect/>
          </a:stretch>
        </p:blipFill>
        <p:spPr>
          <a:xfrm>
            <a:off x="6739553" y="1938528"/>
            <a:ext cx="5181600" cy="4238434"/>
          </a:xfrm>
          <a:prstGeom prst="rect">
            <a:avLst/>
          </a:prstGeom>
          <a:noFill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1DE543-FEE0-04B5-CE65-68D1D6774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5517" y="6442075"/>
            <a:ext cx="6688071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1100" dirty="0"/>
              <a:t>November 20, 2025</a:t>
            </a:r>
          </a:p>
        </p:txBody>
      </p:sp>
    </p:spTree>
    <p:extLst>
      <p:ext uri="{BB962C8B-B14F-4D97-AF65-F5344CB8AC3E}">
        <p14:creationId xmlns:p14="http://schemas.microsoft.com/office/powerpoint/2010/main" val="409562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1A12A99-988F-3F72-7EDD-C5DDE668B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031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Policy Areas to Improve Accountability of  Intermediaries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E4C1FF-6E60-75FD-8480-AD0FABEDDB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487" y="6395879"/>
            <a:ext cx="630915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November 20, 2025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D3BA8C1D-F2F8-5240-BE35-CF874F553D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799801"/>
              </p:ext>
            </p:extLst>
          </p:nvPr>
        </p:nvGraphicFramePr>
        <p:xfrm>
          <a:off x="838200" y="1825625"/>
          <a:ext cx="10515600" cy="4281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6046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E32D92E-CD5B-3B35-9EC0-3F84FE2B6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Improved Transparency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9C52CF-6C65-A73C-FEAF-D120DF9F7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287" y="1866314"/>
            <a:ext cx="5180400" cy="823912"/>
          </a:xfrm>
        </p:spPr>
        <p:txBody>
          <a:bodyPr anchor="ctr">
            <a:normAutofit/>
          </a:bodyPr>
          <a:lstStyle/>
          <a:p>
            <a:r>
              <a:rPr lang="en-US" b="1" dirty="0"/>
              <a:t>Recent Progress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4843C39-E050-ECEB-E221-055EEA22AB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4988" y="2627016"/>
            <a:ext cx="5180400" cy="3540126"/>
          </a:xfrm>
        </p:spPr>
        <p:txBody>
          <a:bodyPr>
            <a:normAutofit/>
          </a:bodyPr>
          <a:lstStyle/>
          <a:p>
            <a:r>
              <a:rPr lang="en-US" dirty="0"/>
              <a:t>Require TPAs to share complete claims payment, denial, and fee information</a:t>
            </a:r>
          </a:p>
          <a:p>
            <a:r>
              <a:rPr lang="en-US" dirty="0"/>
              <a:t>Give employees fully ownership of all claims data (including pricing, rebates, and fees)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8A02B93-C910-17DE-257D-DF241F8CAA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4988" y="1735932"/>
            <a:ext cx="5180400" cy="823912"/>
          </a:xfrm>
        </p:spPr>
        <p:txBody>
          <a:bodyPr>
            <a:normAutofit/>
          </a:bodyPr>
          <a:lstStyle/>
          <a:p>
            <a:r>
              <a:rPr lang="en-US" sz="2700" b="1" dirty="0"/>
              <a:t>Future Opportunities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67969-7FFC-2818-78BF-8ABF830609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November 20, 2025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56E6077A-B6EE-5AF7-C27D-6EFD0A047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-1616075"/>
            <a:ext cx="127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0B739FD0-09F3-98C5-9556-0C9FF3217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92075"/>
            <a:ext cx="127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6EBBD32-F736-51BB-3556-EF137E54FA9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Federal rules require price transparency</a:t>
            </a:r>
          </a:p>
          <a:p>
            <a:pPr lvl="1"/>
            <a:r>
              <a:rPr lang="en-US" dirty="0"/>
              <a:t>Hospital Price Transparency (HPT) and Transparency in Coverage (</a:t>
            </a:r>
            <a:r>
              <a:rPr lang="en-US" dirty="0" err="1"/>
              <a:t>TiC</a:t>
            </a:r>
            <a:r>
              <a:rPr lang="en-US" dirty="0"/>
              <a:t>) </a:t>
            </a:r>
          </a:p>
          <a:p>
            <a:r>
              <a:rPr lang="en-US" dirty="0"/>
              <a:t>Brokers, consultants and other service providers must disclose conflicts of interest and financial compensation</a:t>
            </a:r>
          </a:p>
          <a:p>
            <a:r>
              <a:rPr lang="en-US" dirty="0"/>
              <a:t>TPAs must disclose contract terms affecting fiduciary responsibility (e.g. anti-steering)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425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68CA6-69F8-16C3-0E2C-3E12847E8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B8675C9-1286-7A91-9D6A-137716EFB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Regulation of Business Practices or Fiduciary Duty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38C015A-B25F-DB41-2A50-04291E93166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Make TPAs and PBMs fiduciaries at the federal level</a:t>
            </a:r>
          </a:p>
          <a:p>
            <a:r>
              <a:rPr lang="en-US" sz="2200" dirty="0"/>
              <a:t>Standardize definition of “fiduciary”</a:t>
            </a:r>
          </a:p>
          <a:p>
            <a:r>
              <a:rPr lang="en-US" sz="2200" dirty="0"/>
              <a:t>Prohibit “spread pricing” </a:t>
            </a:r>
          </a:p>
          <a:p>
            <a:r>
              <a:rPr lang="en-US" sz="2200" dirty="0"/>
              <a:t>Prohibit conflicts of interest and specific types of compensation </a:t>
            </a:r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537379F-3C3F-DE7D-1D7E-3A401F21A28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Brokers and TPAs must </a:t>
            </a:r>
            <a:r>
              <a:rPr lang="en-US" i="1" dirty="0"/>
              <a:t>disclose</a:t>
            </a:r>
            <a:r>
              <a:rPr lang="en-US" dirty="0"/>
              <a:t> direct and indirect compensation </a:t>
            </a:r>
          </a:p>
          <a:p>
            <a:r>
              <a:rPr lang="en-US" dirty="0"/>
              <a:t>Indiana law now requires TPAs and PBMs:</a:t>
            </a:r>
          </a:p>
          <a:p>
            <a:pPr lvl="1"/>
            <a:r>
              <a:rPr lang="en-US" dirty="0"/>
              <a:t>To act with loyalty and care</a:t>
            </a:r>
          </a:p>
          <a:p>
            <a:pPr lvl="1"/>
            <a:r>
              <a:rPr lang="en-US" dirty="0"/>
              <a:t>Disclose fees </a:t>
            </a:r>
          </a:p>
          <a:p>
            <a:pPr lvl="1"/>
            <a:r>
              <a:rPr lang="en-US" dirty="0"/>
              <a:t>Avoid conflicts of interest</a:t>
            </a:r>
          </a:p>
          <a:p>
            <a:pPr lvl="1"/>
            <a:r>
              <a:rPr lang="en-US" dirty="0"/>
              <a:t>Maintain transparency in financial and contractual arrangements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50EB8-A5A0-7889-9A6F-945914F0C8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November 20, 2025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EF3872E-F150-D774-FB6A-3F5B767AC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287" y="1866314"/>
            <a:ext cx="5180400" cy="823912"/>
          </a:xfrm>
        </p:spPr>
        <p:txBody>
          <a:bodyPr anchor="ctr">
            <a:normAutofit/>
          </a:bodyPr>
          <a:lstStyle/>
          <a:p>
            <a:r>
              <a:rPr lang="en-US" b="1" dirty="0"/>
              <a:t>Recent Progress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E14493B-CBFB-1BB7-9969-61BA925646AF}"/>
              </a:ext>
            </a:extLst>
          </p:cNvPr>
          <p:cNvSpPr txBox="1">
            <a:spLocks/>
          </p:cNvSpPr>
          <p:nvPr/>
        </p:nvSpPr>
        <p:spPr>
          <a:xfrm>
            <a:off x="6174988" y="1735932"/>
            <a:ext cx="5180400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2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/>
              <a:t>Future Opportunities</a:t>
            </a:r>
            <a:endParaRPr lang="en-US" sz="2700" b="1" dirty="0"/>
          </a:p>
        </p:txBody>
      </p:sp>
    </p:spTree>
    <p:extLst>
      <p:ext uri="{BB962C8B-B14F-4D97-AF65-F5344CB8AC3E}">
        <p14:creationId xmlns:p14="http://schemas.microsoft.com/office/powerpoint/2010/main" val="2471606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E7310-7F77-5EDC-9687-474918CF4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A04D3D0-D881-7718-8C5F-EADEC5DE1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Regulation of Specific Contract Provisions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7F56F7D-8869-63E2-2A8F-3C3C11734D7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Federal contract clause prohibitions</a:t>
            </a:r>
          </a:p>
          <a:p>
            <a:r>
              <a:rPr lang="en-US" dirty="0"/>
              <a:t>Prohibit insurers from disadvantaging administrative services only contracts over fully-insured plans</a:t>
            </a:r>
          </a:p>
          <a:p>
            <a:pPr lvl="1"/>
            <a:r>
              <a:rPr lang="en-US" dirty="0"/>
              <a:t>E.g. ban cross-plan off-sets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5F464CD-E407-59CC-D90C-1B8ECECA8E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states restrict certain insurer-provider contract clauses</a:t>
            </a:r>
          </a:p>
          <a:p>
            <a:pPr lvl="1"/>
            <a:r>
              <a:rPr lang="en-US" dirty="0"/>
              <a:t>Nevada, Connecticut, Texas, Massachusetts, Indiana </a:t>
            </a:r>
          </a:p>
          <a:p>
            <a:r>
              <a:rPr lang="en-US" dirty="0"/>
              <a:t>Indiana now bans ”make-whole” provisions that shift financial consequences of new regulations onto plan.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BE291-F25B-F97C-8B69-B7C3A24DF2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November 20, 2025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ED02937E-89DC-CB3A-FF4B-7870B9834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287" y="1866314"/>
            <a:ext cx="5180400" cy="823912"/>
          </a:xfrm>
        </p:spPr>
        <p:txBody>
          <a:bodyPr anchor="ctr">
            <a:normAutofit/>
          </a:bodyPr>
          <a:lstStyle/>
          <a:p>
            <a:r>
              <a:rPr lang="en-US" b="1" dirty="0"/>
              <a:t>Recent Progress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E5C6161C-8991-8B4B-4AA5-CE8D19BCA7BC}"/>
              </a:ext>
            </a:extLst>
          </p:cNvPr>
          <p:cNvSpPr txBox="1">
            <a:spLocks/>
          </p:cNvSpPr>
          <p:nvPr/>
        </p:nvSpPr>
        <p:spPr>
          <a:xfrm>
            <a:off x="6174988" y="1735932"/>
            <a:ext cx="5180400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2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/>
              <a:t>Future Opportunities</a:t>
            </a:r>
            <a:endParaRPr lang="en-US" sz="2700" b="1" dirty="0"/>
          </a:p>
        </p:txBody>
      </p:sp>
    </p:spTree>
    <p:extLst>
      <p:ext uri="{BB962C8B-B14F-4D97-AF65-F5344CB8AC3E}">
        <p14:creationId xmlns:p14="http://schemas.microsoft.com/office/powerpoint/2010/main" val="2244762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2D282-0E49-2562-19CE-A4946219E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AAA6A87-F599-BD99-C117-BD8E1CAC1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Increased Antitrust Oversight and Enforcement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4F32AB5-7406-677B-7BBC-35345B35BF8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Expand state merger review programs </a:t>
            </a:r>
          </a:p>
          <a:p>
            <a:pPr lvl="1"/>
            <a:r>
              <a:rPr lang="en-US" dirty="0"/>
              <a:t>Increase scrutiny for vertical consolidation of middlemen with  insurers etc.</a:t>
            </a:r>
          </a:p>
          <a:p>
            <a:r>
              <a:rPr lang="en-US" dirty="0"/>
              <a:t>Increased attention on conduct of health systems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D62B60E-D38B-EA77-9A71-4A16C1EB867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State Merger Review Programs</a:t>
            </a:r>
          </a:p>
          <a:p>
            <a:r>
              <a:rPr lang="en-US" dirty="0"/>
              <a:t>Hart-Scott-Rodino (HSR) rule changes that require additional ownership disclosures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2C0B2-02D6-3A61-2C28-F0FCF90184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November 20, 2025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4216C1C9-BACA-968A-A414-DA9C5D93C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287" y="1866314"/>
            <a:ext cx="5180400" cy="823912"/>
          </a:xfrm>
        </p:spPr>
        <p:txBody>
          <a:bodyPr anchor="ctr">
            <a:normAutofit/>
          </a:bodyPr>
          <a:lstStyle/>
          <a:p>
            <a:r>
              <a:rPr lang="en-US" b="1" dirty="0"/>
              <a:t>Recent Progress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220A1EB-B996-34DC-817D-2E3C580ADDC4}"/>
              </a:ext>
            </a:extLst>
          </p:cNvPr>
          <p:cNvSpPr txBox="1">
            <a:spLocks/>
          </p:cNvSpPr>
          <p:nvPr/>
        </p:nvSpPr>
        <p:spPr>
          <a:xfrm>
            <a:off x="6174988" y="1735932"/>
            <a:ext cx="5180400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2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/>
              <a:t>Future Opportunities</a:t>
            </a:r>
            <a:endParaRPr lang="en-US" sz="2700" b="1" dirty="0"/>
          </a:p>
        </p:txBody>
      </p:sp>
    </p:spTree>
    <p:extLst>
      <p:ext uri="{BB962C8B-B14F-4D97-AF65-F5344CB8AC3E}">
        <p14:creationId xmlns:p14="http://schemas.microsoft.com/office/powerpoint/2010/main" val="319229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A15DA-8FEB-BC1B-0272-99211DF2B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A6D3E00-D6EE-7097-78F6-26611CE2F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Price Restrictions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47406A1-2FDF-1107-7901-B7700F02AB4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Limit the pricing leverage of providers and limit the ability of </a:t>
            </a:r>
            <a:r>
              <a:rPr lang="en-US"/>
              <a:t>entities to </a:t>
            </a:r>
            <a:r>
              <a:rPr lang="en-US" dirty="0"/>
              <a:t>profit from discounts off inflated prices</a:t>
            </a:r>
          </a:p>
          <a:p>
            <a:r>
              <a:rPr lang="en-US" dirty="0"/>
              <a:t>Can be targeted to a subset of services:</a:t>
            </a:r>
          </a:p>
          <a:p>
            <a:pPr lvl="1"/>
            <a:r>
              <a:rPr lang="en-US" dirty="0"/>
              <a:t>Out-of-network services</a:t>
            </a:r>
          </a:p>
          <a:p>
            <a:pPr lvl="1"/>
            <a:r>
              <a:rPr lang="en-US" dirty="0"/>
              <a:t>State employees </a:t>
            </a:r>
          </a:p>
          <a:p>
            <a:pPr lvl="1"/>
            <a:r>
              <a:rPr lang="en-US" dirty="0"/>
              <a:t>Hospital global budgets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609B184-6BB0-CE41-25E5-E3BBBFD8C9C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State Cost-growth benchmarks</a:t>
            </a:r>
          </a:p>
          <a:p>
            <a:r>
              <a:rPr lang="en-US" dirty="0"/>
              <a:t>Indiana price cap legislation</a:t>
            </a:r>
          </a:p>
          <a:p>
            <a:r>
              <a:rPr lang="en-US" dirty="0"/>
              <a:t>Oregon and Washington set price caps for their state employees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1E2C1-7EB6-3CE1-AFEB-31967E50C8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November 20, 2025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C97B8A73-B34D-5BBC-1A6A-18C362E44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287" y="1866314"/>
            <a:ext cx="5180400" cy="823912"/>
          </a:xfrm>
        </p:spPr>
        <p:txBody>
          <a:bodyPr anchor="ctr">
            <a:normAutofit/>
          </a:bodyPr>
          <a:lstStyle/>
          <a:p>
            <a:r>
              <a:rPr lang="en-US" b="1" dirty="0"/>
              <a:t>Recent Progress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A445A6B-8838-5FB3-208B-2F743D32E965}"/>
              </a:ext>
            </a:extLst>
          </p:cNvPr>
          <p:cNvSpPr txBox="1">
            <a:spLocks/>
          </p:cNvSpPr>
          <p:nvPr/>
        </p:nvSpPr>
        <p:spPr>
          <a:xfrm>
            <a:off x="6174988" y="1735932"/>
            <a:ext cx="5180400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32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/>
              <a:t>Future Opportunities</a:t>
            </a:r>
            <a:endParaRPr lang="en-US" sz="2700" b="1" dirty="0"/>
          </a:p>
        </p:txBody>
      </p:sp>
    </p:spTree>
    <p:extLst>
      <p:ext uri="{BB962C8B-B14F-4D97-AF65-F5344CB8AC3E}">
        <p14:creationId xmlns:p14="http://schemas.microsoft.com/office/powerpoint/2010/main" val="2109936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D9812-1F6E-44CA-EBB0-736AB37B1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CEBFB61-44A9-3C07-E1E7-952BB679D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DB9621E-A2CD-5CD0-6A1A-C7BE9567C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Employers face a highly opaque system with multiple intermediaries whose financial incentives may not match employers.</a:t>
            </a:r>
          </a:p>
          <a:p>
            <a:r>
              <a:rPr lang="en-US" dirty="0"/>
              <a:t>Transparency rules have improved access to pricing data, but complexity and hidden financial arrangements still make it difficult to assess value.</a:t>
            </a:r>
          </a:p>
          <a:p>
            <a:r>
              <a:rPr lang="en-US" dirty="0"/>
              <a:t>States have had success passing TPA/PBM fiduciary duty laws and banning anti-competitive contract clauses.</a:t>
            </a:r>
          </a:p>
          <a:p>
            <a:r>
              <a:rPr lang="en-US" dirty="0"/>
              <a:t>Increased antitrust enforcement, including improved merger oversight of middlemen in the market is critical.</a:t>
            </a:r>
          </a:p>
          <a:p>
            <a:r>
              <a:rPr lang="en-US" dirty="0"/>
              <a:t>Additional policy actions at the state and federal level are critical for improved market function.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C86D49-8DCC-AF63-56BE-56A4A0141A3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3621088" y="6425406"/>
            <a:ext cx="6310312" cy="365125"/>
          </a:xfrm>
          <a:prstGeom prst="rect">
            <a:avLst/>
          </a:prstGeom>
        </p:spPr>
        <p:txBody>
          <a:bodyPr/>
          <a:lstStyle/>
          <a:p>
            <a:r>
              <a:rPr lang="en-GB" sz="1200" dirty="0"/>
              <a:t>November 20, 2025</a:t>
            </a:r>
          </a:p>
        </p:txBody>
      </p:sp>
    </p:spTree>
    <p:extLst>
      <p:ext uri="{BB962C8B-B14F-4D97-AF65-F5344CB8AC3E}">
        <p14:creationId xmlns:p14="http://schemas.microsoft.com/office/powerpoint/2010/main" val="3831805549"/>
      </p:ext>
    </p:extLst>
  </p:cSld>
  <p:clrMapOvr>
    <a:masterClrMapping/>
  </p:clrMapOvr>
</p:sld>
</file>

<file path=ppt/theme/theme1.xml><?xml version="1.0" encoding="utf-8"?>
<a:theme xmlns:a="http://schemas.openxmlformats.org/drawingml/2006/main" name="Health Affairs Presenter Layouts">
  <a:themeElements>
    <a:clrScheme name="Health Affairs">
      <a:dk1>
        <a:srgbClr val="3C3C3B"/>
      </a:dk1>
      <a:lt1>
        <a:sysClr val="window" lastClr="FFFFFF"/>
      </a:lt1>
      <a:dk2>
        <a:srgbClr val="E30613"/>
      </a:dk2>
      <a:lt2>
        <a:srgbClr val="EDEDED"/>
      </a:lt2>
      <a:accent1>
        <a:srgbClr val="E30613"/>
      </a:accent1>
      <a:accent2>
        <a:srgbClr val="FFCC00"/>
      </a:accent2>
      <a:accent3>
        <a:srgbClr val="3BABE2"/>
      </a:accent3>
      <a:accent4>
        <a:srgbClr val="46AEAF"/>
      </a:accent4>
      <a:accent5>
        <a:srgbClr val="EE9D2D"/>
      </a:accent5>
      <a:accent6>
        <a:srgbClr val="184E6A"/>
      </a:accent6>
      <a:hlink>
        <a:srgbClr val="07646D"/>
      </a:hlink>
      <a:folHlink>
        <a:srgbClr val="07646D"/>
      </a:folHlink>
    </a:clrScheme>
    <a:fontScheme name="Custom 1">
      <a:majorFont>
        <a:latin typeface="Lora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8F539F1C-1735-4E15-93E0-4E45ABF742FF}" vid="{D60FF27F-470B-4600-B6E3-C1D758C6C341}"/>
    </a:ext>
  </a:extLst>
</a:theme>
</file>

<file path=ppt/theme/theme2.xml><?xml version="1.0" encoding="utf-8"?>
<a:theme xmlns:a="http://schemas.openxmlformats.org/drawingml/2006/main" name="Health Affairs Layouts">
  <a:themeElements>
    <a:clrScheme name="Health Affairs">
      <a:dk1>
        <a:srgbClr val="3C3C3B"/>
      </a:dk1>
      <a:lt1>
        <a:sysClr val="window" lastClr="FFFFFF"/>
      </a:lt1>
      <a:dk2>
        <a:srgbClr val="E30613"/>
      </a:dk2>
      <a:lt2>
        <a:srgbClr val="EDEDED"/>
      </a:lt2>
      <a:accent1>
        <a:srgbClr val="E30613"/>
      </a:accent1>
      <a:accent2>
        <a:srgbClr val="FFCC00"/>
      </a:accent2>
      <a:accent3>
        <a:srgbClr val="3BABE2"/>
      </a:accent3>
      <a:accent4>
        <a:srgbClr val="07646D"/>
      </a:accent4>
      <a:accent5>
        <a:srgbClr val="EE9D2D"/>
      </a:accent5>
      <a:accent6>
        <a:srgbClr val="184E6A"/>
      </a:accent6>
      <a:hlink>
        <a:srgbClr val="07646D"/>
      </a:hlink>
      <a:folHlink>
        <a:srgbClr val="07646D"/>
      </a:folHlink>
    </a:clrScheme>
    <a:fontScheme name="Custom 1">
      <a:majorFont>
        <a:latin typeface="Lora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. HA_without_PH_RED.potx" id="{AFBB6C37-3E2A-4EAF-A385-35B2A79B5C6F}" vid="{03D5ADFC-7569-4EEF-885A-0028C2ACFB9B}"/>
    </a:ext>
  </a:extLst>
</a:theme>
</file>

<file path=ppt/theme/theme3.xml><?xml version="1.0" encoding="utf-8"?>
<a:theme xmlns:a="http://schemas.openxmlformats.org/drawingml/2006/main" name="1_Health Affairs Presenter Layouts">
  <a:themeElements>
    <a:clrScheme name="Health Affairs">
      <a:dk1>
        <a:srgbClr val="3C3C3B"/>
      </a:dk1>
      <a:lt1>
        <a:sysClr val="window" lastClr="FFFFFF"/>
      </a:lt1>
      <a:dk2>
        <a:srgbClr val="E30613"/>
      </a:dk2>
      <a:lt2>
        <a:srgbClr val="EDEDED"/>
      </a:lt2>
      <a:accent1>
        <a:srgbClr val="E30613"/>
      </a:accent1>
      <a:accent2>
        <a:srgbClr val="FFCC00"/>
      </a:accent2>
      <a:accent3>
        <a:srgbClr val="3BABE2"/>
      </a:accent3>
      <a:accent4>
        <a:srgbClr val="46AEAF"/>
      </a:accent4>
      <a:accent5>
        <a:srgbClr val="EE9D2D"/>
      </a:accent5>
      <a:accent6>
        <a:srgbClr val="184E6A"/>
      </a:accent6>
      <a:hlink>
        <a:srgbClr val="07646D"/>
      </a:hlink>
      <a:folHlink>
        <a:srgbClr val="07646D"/>
      </a:folHlink>
    </a:clrScheme>
    <a:fontScheme name="Custom 1">
      <a:majorFont>
        <a:latin typeface="Lora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_presenter.potx" id="{DBFA2C56-72F1-4DB7-A5EC-1D9F1C780BB1}" vid="{7CD41836-0BF6-474B-BE6A-C8560B40923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7DE01AD4D31444922BD3B479E6043E" ma:contentTypeVersion="15" ma:contentTypeDescription="Create a new document." ma:contentTypeScope="" ma:versionID="74bb2572f5432f9c736ec65c18494340">
  <xsd:schema xmlns:xsd="http://www.w3.org/2001/XMLSchema" xmlns:xs="http://www.w3.org/2001/XMLSchema" xmlns:p="http://schemas.microsoft.com/office/2006/metadata/properties" xmlns:ns2="46dc1ab1-c53f-4d3d-9724-4ab94a8a9614" xmlns:ns3="ddb1bb5b-03a3-4b1e-b9ad-d59eb070dce2" targetNamespace="http://schemas.microsoft.com/office/2006/metadata/properties" ma:root="true" ma:fieldsID="1c64bbc487e7956560141b5821b13545" ns2:_="" ns3:_="">
    <xsd:import namespace="46dc1ab1-c53f-4d3d-9724-4ab94a8a9614"/>
    <xsd:import namespace="ddb1bb5b-03a3-4b1e-b9ad-d59eb070dc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dc1ab1-c53f-4d3d-9724-4ab94a8a96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b62e6194-131e-4e3f-ae31-3cb0b554f9b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b1bb5b-03a3-4b1e-b9ad-d59eb070dce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2635d992-5c55-4a35-ad72-3f2d2506e22f}" ma:internalName="TaxCatchAll" ma:showField="CatchAllData" ma:web="ddb1bb5b-03a3-4b1e-b9ad-d59eb070dc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b1bb5b-03a3-4b1e-b9ad-d59eb070dce2" xsi:nil="true"/>
    <lcf76f155ced4ddcb4097134ff3c332f xmlns="46dc1ab1-c53f-4d3d-9724-4ab94a8a961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F617746-076D-4334-A52D-B4D4EEDFC7B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DD21F1D-FF42-43FC-8CDA-6B3DF9CAEF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dc1ab1-c53f-4d3d-9724-4ab94a8a9614"/>
    <ds:schemaRef ds:uri="ddb1bb5b-03a3-4b1e-b9ad-d59eb070dc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EBEF30F-D4A6-4C1B-ABC1-4EAF310C1D99}">
  <ds:schemaRefs>
    <ds:schemaRef ds:uri="http://schemas.microsoft.com/office/2006/metadata/properties"/>
    <ds:schemaRef ds:uri="http://schemas.microsoft.com/office/infopath/2007/PartnerControls"/>
    <ds:schemaRef ds:uri="ddb1bb5b-03a3-4b1e-b9ad-d59eb070dce2"/>
    <ds:schemaRef ds:uri="46dc1ab1-c53f-4d3d-9724-4ab94a8a961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Health Affairs Presenter Layouts</Template>
  <TotalTime>1475</TotalTime>
  <Words>546</Words>
  <Application>Microsoft Macintosh PowerPoint</Application>
  <PresentationFormat>Widescreen</PresentationFormat>
  <Paragraphs>80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Lora</vt:lpstr>
      <vt:lpstr>Lora Medium Italic</vt:lpstr>
      <vt:lpstr>Roboto</vt:lpstr>
      <vt:lpstr>Health Affairs Presenter Layouts</vt:lpstr>
      <vt:lpstr>Health Affairs Layouts</vt:lpstr>
      <vt:lpstr>1_Health Affairs Presenter Layouts</vt:lpstr>
      <vt:lpstr>Policy Options to Support Purchasers</vt:lpstr>
      <vt:lpstr>Why Employers Can’t Do it Alone</vt:lpstr>
      <vt:lpstr>Policy Areas to Improve Accountability of  Intermediaries</vt:lpstr>
      <vt:lpstr>Improved Transparency</vt:lpstr>
      <vt:lpstr>Regulation of Business Practices or Fiduciary Duty</vt:lpstr>
      <vt:lpstr>Regulation of Specific Contract Provisions</vt:lpstr>
      <vt:lpstr>Increased Antitrust Oversight and Enforcement</vt:lpstr>
      <vt:lpstr>Price Restrictions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Grabowski, David C.</dc:creator>
  <cp:lastModifiedBy>Bochum, Megan</cp:lastModifiedBy>
  <cp:revision>12</cp:revision>
  <cp:lastPrinted>2025-11-18T03:33:08Z</cp:lastPrinted>
  <dcterms:created xsi:type="dcterms:W3CDTF">2024-08-14T18:26:27Z</dcterms:created>
  <dcterms:modified xsi:type="dcterms:W3CDTF">2026-08-24T18:05:46Z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0x010100497DE01AD4D31444922BD3B479E6043E</vt:lpwstr>
  </property>
  <property fmtid="{D5CDD505-2E9C-101B-9397-08002B2CF9AE}" pid="3" name="MediaServiceImageTags">
    <vt:lpwstr/>
  </property>
  <property fmtid="{D5CDD505-2E9C-101B-9397-08002B2CF9AE}" pid="4" name="MSIP_Label_e1381ce0-fc3e-40c2-99a9-650360871ac7_Enabled">
    <vt:lpwstr>true</vt:lpwstr>
  </property>
  <property fmtid="{D5CDD505-2E9C-101B-9397-08002B2CF9AE}" pid="5" name="MSIP_Label_e1381ce0-fc3e-40c2-99a9-650360871ac7_SetDate">
    <vt:lpwstr>2025-11-12T18:55:16Z</vt:lpwstr>
  </property>
  <property fmtid="{D5CDD505-2E9C-101B-9397-08002B2CF9AE}" pid="6" name="MSIP_Label_e1381ce0-fc3e-40c2-99a9-650360871ac7_Method">
    <vt:lpwstr>Standard</vt:lpwstr>
  </property>
  <property fmtid="{D5CDD505-2E9C-101B-9397-08002B2CF9AE}" pid="7" name="MSIP_Label_e1381ce0-fc3e-40c2-99a9-650360871ac7_Name">
    <vt:lpwstr>defa4170-0d19-0005-0004-bc88714345d2</vt:lpwstr>
  </property>
  <property fmtid="{D5CDD505-2E9C-101B-9397-08002B2CF9AE}" pid="8" name="MSIP_Label_e1381ce0-fc3e-40c2-99a9-650360871ac7_SiteId">
    <vt:lpwstr>b488661f-080d-4747-ad24-983fceb9dc48</vt:lpwstr>
  </property>
  <property fmtid="{D5CDD505-2E9C-101B-9397-08002B2CF9AE}" pid="9" name="MSIP_Label_e1381ce0-fc3e-40c2-99a9-650360871ac7_ActionId">
    <vt:lpwstr>2c1485df-ba25-44e7-9ac3-a2e177f1318e</vt:lpwstr>
  </property>
  <property fmtid="{D5CDD505-2E9C-101B-9397-08002B2CF9AE}" pid="10" name="MSIP_Label_e1381ce0-fc3e-40c2-99a9-650360871ac7_ContentBits">
    <vt:lpwstr>0</vt:lpwstr>
  </property>
  <property fmtid="{D5CDD505-2E9C-101B-9397-08002B2CF9AE}" pid="11" name="MSIP_Label_e1381ce0-fc3e-40c2-99a9-650360871ac7_Tag">
    <vt:lpwstr>50, 3, 0, 1</vt:lpwstr>
  </property>
</Properties>
</file>